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304" r:id="rId4"/>
    <p:sldId id="306" r:id="rId5"/>
    <p:sldId id="307" r:id="rId6"/>
    <p:sldId id="308" r:id="rId7"/>
    <p:sldId id="309" r:id="rId8"/>
    <p:sldId id="310" r:id="rId9"/>
    <p:sldId id="311" r:id="rId10"/>
    <p:sldId id="313" r:id="rId11"/>
    <p:sldId id="314" r:id="rId12"/>
    <p:sldId id="312" r:id="rId13"/>
    <p:sldId id="315" r:id="rId14"/>
    <p:sldId id="316" r:id="rId15"/>
    <p:sldId id="317" r:id="rId16"/>
    <p:sldId id="318" r:id="rId17"/>
    <p:sldId id="320" r:id="rId18"/>
    <p:sldId id="321" r:id="rId19"/>
    <p:sldId id="325" r:id="rId20"/>
    <p:sldId id="326" r:id="rId21"/>
    <p:sldId id="323" r:id="rId22"/>
    <p:sldId id="327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267" autoAdjust="0"/>
  </p:normalViewPr>
  <p:slideViewPr>
    <p:cSldViewPr>
      <p:cViewPr varScale="1">
        <p:scale>
          <a:sx n="97" d="100"/>
          <a:sy n="97" d="100"/>
        </p:scale>
        <p:origin x="-7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A051-ABBA-4B87-B67B-252A05521F5F}" type="datetimeFigureOut">
              <a:rPr lang="fr-FR" smtClean="0"/>
              <a:pPr/>
              <a:t>22/02/2018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BF9BB-D2D3-43EA-9EC8-EAF662DB90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A051-ABBA-4B87-B67B-252A05521F5F}" type="datetimeFigureOut">
              <a:rPr lang="fr-FR" smtClean="0"/>
              <a:pPr/>
              <a:t>22/02/2018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BF9BB-D2D3-43EA-9EC8-EAF662DB90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A051-ABBA-4B87-B67B-252A05521F5F}" type="datetimeFigureOut">
              <a:rPr lang="fr-FR" smtClean="0"/>
              <a:pPr/>
              <a:t>22/02/2018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BF9BB-D2D3-43EA-9EC8-EAF662DB90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A051-ABBA-4B87-B67B-252A05521F5F}" type="datetimeFigureOut">
              <a:rPr lang="fr-FR" smtClean="0"/>
              <a:pPr/>
              <a:t>22/02/2018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BF9BB-D2D3-43EA-9EC8-EAF662DB90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A051-ABBA-4B87-B67B-252A05521F5F}" type="datetimeFigureOut">
              <a:rPr lang="fr-FR" smtClean="0"/>
              <a:pPr/>
              <a:t>22/02/2018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BF9BB-D2D3-43EA-9EC8-EAF662DB90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A051-ABBA-4B87-B67B-252A05521F5F}" type="datetimeFigureOut">
              <a:rPr lang="fr-FR" smtClean="0"/>
              <a:pPr/>
              <a:t>22/02/2018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BF9BB-D2D3-43EA-9EC8-EAF662DB90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A051-ABBA-4B87-B67B-252A05521F5F}" type="datetimeFigureOut">
              <a:rPr lang="fr-FR" smtClean="0"/>
              <a:pPr/>
              <a:t>22/02/2018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BF9BB-D2D3-43EA-9EC8-EAF662DB90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A051-ABBA-4B87-B67B-252A05521F5F}" type="datetimeFigureOut">
              <a:rPr lang="fr-FR" smtClean="0"/>
              <a:pPr/>
              <a:t>22/02/2018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BF9BB-D2D3-43EA-9EC8-EAF662DB90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A051-ABBA-4B87-B67B-252A05521F5F}" type="datetimeFigureOut">
              <a:rPr lang="fr-FR" smtClean="0"/>
              <a:pPr/>
              <a:t>22/02/2018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BF9BB-D2D3-43EA-9EC8-EAF662DB90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A051-ABBA-4B87-B67B-252A05521F5F}" type="datetimeFigureOut">
              <a:rPr lang="fr-FR" smtClean="0"/>
              <a:pPr/>
              <a:t>22/02/2018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BF9BB-D2D3-43EA-9EC8-EAF662DB90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A051-ABBA-4B87-B67B-252A05521F5F}" type="datetimeFigureOut">
              <a:rPr lang="fr-FR" smtClean="0"/>
              <a:pPr/>
              <a:t>22/02/2018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BF9BB-D2D3-43EA-9EC8-EAF662DB90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0A051-ABBA-4B87-B67B-252A05521F5F}" type="datetimeFigureOut">
              <a:rPr lang="fr-FR" smtClean="0"/>
              <a:pPr/>
              <a:t>22/02/2018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BF9BB-D2D3-43EA-9EC8-EAF662DB90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ASSEMBLEE GENERALE ORDINAIRE</a:t>
            </a:r>
            <a:br>
              <a:rPr lang="fr-FR" dirty="0" smtClean="0"/>
            </a:br>
            <a:r>
              <a:rPr lang="fr-FR" dirty="0" smtClean="0"/>
              <a:t>15 janvier 2018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/>
          </a:bodyPr>
          <a:lstStyle/>
          <a:p>
            <a:r>
              <a:rPr lang="fr-FR" dirty="0" smtClean="0"/>
              <a:t>RAPPORT D’ACTIVITE</a:t>
            </a:r>
          </a:p>
          <a:p>
            <a:r>
              <a:rPr lang="fr-FR" dirty="0" smtClean="0"/>
              <a:t>RAPPORT FINANCIER</a:t>
            </a:r>
          </a:p>
          <a:p>
            <a:pPr lvl="0"/>
            <a:r>
              <a:rPr lang="fr-FR" dirty="0" smtClean="0"/>
              <a:t>CONSEIL D’ADMINISTRATION</a:t>
            </a:r>
          </a:p>
          <a:p>
            <a:pPr lvl="0"/>
            <a:r>
              <a:rPr lang="fr-FR" dirty="0" smtClean="0"/>
              <a:t>QUESTIONS DIVERSES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0"/>
            <a:ext cx="3896360" cy="92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3600" b="1" dirty="0" smtClean="0"/>
              <a:t>RAPPORT  D’ACTIVITE</a:t>
            </a:r>
            <a:br>
              <a:rPr lang="fr-FR" sz="3600" b="1" dirty="0" smtClean="0"/>
            </a:br>
            <a:r>
              <a:rPr lang="fr-FR" sz="3600" dirty="0" smtClean="0"/>
              <a:t>LA RENOVATION DE LA RUE VICTOR HUGO</a:t>
            </a:r>
            <a:br>
              <a:rPr lang="fr-FR" sz="3600" dirty="0" smtClean="0"/>
            </a:br>
            <a:r>
              <a:rPr lang="fr-FR" sz="3600" dirty="0" smtClean="0"/>
              <a:t>budget  7 M €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0"/>
            <a:ext cx="3896360" cy="92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bcolo\OneDrive\Images\Screenshots\Capture d’écran (364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739686"/>
            <a:ext cx="8229600" cy="22469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3600" b="1" dirty="0" smtClean="0"/>
              <a:t>RAPPORT  D’ACTIVITE</a:t>
            </a:r>
            <a:br>
              <a:rPr lang="fr-FR" sz="3600" b="1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3600" dirty="0" smtClean="0"/>
              <a:t>LA RENOVATION DE LA RUE VICTOR HUGO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0"/>
            <a:ext cx="3896360" cy="92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83568" y="2636912"/>
            <a:ext cx="8229600" cy="341724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L’action du CIL se focalisera</a:t>
            </a:r>
          </a:p>
          <a:p>
            <a:pPr>
              <a:buNone/>
            </a:pPr>
            <a:r>
              <a:rPr lang="fr-FR" dirty="0" smtClean="0"/>
              <a:t>	-sur le détail des aménagements,</a:t>
            </a:r>
          </a:p>
          <a:p>
            <a:pPr>
              <a:buNone/>
            </a:pPr>
            <a:r>
              <a:rPr lang="fr-FR" dirty="0" smtClean="0"/>
              <a:t>	-sur le suivi du chantier et les conséquences de celui-ci sur la vie quotidienne,</a:t>
            </a:r>
          </a:p>
          <a:p>
            <a:pPr>
              <a:buNone/>
            </a:pPr>
            <a:r>
              <a:rPr lang="fr-FR" dirty="0" smtClean="0"/>
              <a:t>	-sur le ravalement et l’éclairage des façades.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RAPPORT  D’ACTIVITE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28133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 algn="ctr">
              <a:buNone/>
            </a:pPr>
            <a:r>
              <a:rPr lang="fr-FR" sz="4600" dirty="0" smtClean="0"/>
              <a:t>Le nouvel aménagement entre les places Carnot et des Archives</a:t>
            </a:r>
            <a:r>
              <a:rPr lang="fr-FR" sz="6000" dirty="0" smtClean="0"/>
              <a:t>, </a:t>
            </a:r>
          </a:p>
          <a:p>
            <a:pPr algn="ctr">
              <a:buNone/>
            </a:pPr>
            <a:endParaRPr lang="fr-FR" sz="6000" dirty="0" smtClean="0"/>
          </a:p>
          <a:p>
            <a:pPr>
              <a:buNone/>
            </a:pPr>
            <a:r>
              <a:rPr lang="fr-FR" b="1" dirty="0" smtClean="0"/>
              <a:t>	-Ce projet n’est qu’une première phase d’un réaménagement complet de Perrache</a:t>
            </a:r>
          </a:p>
          <a:p>
            <a:pPr>
              <a:buNone/>
            </a:pPr>
            <a:r>
              <a:rPr lang="fr-FR" b="1" dirty="0" smtClean="0"/>
              <a:t>	- Il consiste essentiellement au réaménagement de la voûte Ouest et du report du terminus T2  place des archives</a:t>
            </a:r>
          </a:p>
          <a:p>
            <a:pPr>
              <a:buNone/>
            </a:pPr>
            <a:r>
              <a:rPr lang="fr-FR" b="1" dirty="0" smtClean="0"/>
              <a:t> 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0"/>
            <a:ext cx="3896360" cy="92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3100" dirty="0" smtClean="0"/>
              <a:t>RAPPORT  D’ACTIVITE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700" dirty="0" smtClean="0"/>
              <a:t>Le nouvel aménagement entre les places Carnot et des Archives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800" dirty="0" smtClean="0"/>
              <a:t>La voûte Ouest s’ouvre et améliore l’accès au métro</a:t>
            </a:r>
            <a:br>
              <a:rPr lang="fr-FR" sz="1800" dirty="0" smtClean="0"/>
            </a:br>
            <a:r>
              <a:rPr lang="fr-FR" sz="1800" dirty="0" smtClean="0"/>
              <a:t> la circulation  Automobile n’est plus possible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0"/>
            <a:ext cx="3896360" cy="92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C:\Users\bcolo\OneDrive\Images\Screenshots\Capture d’écran (365)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614963"/>
            <a:ext cx="3888432" cy="33728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RAPPORT  D’ACTIVITE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60851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 algn="ctr">
              <a:buNone/>
            </a:pPr>
            <a:r>
              <a:rPr lang="fr-FR" sz="3800" dirty="0" smtClean="0"/>
              <a:t>Le nouvel aménagement entre les places Carnot et des Archives, </a:t>
            </a:r>
          </a:p>
          <a:p>
            <a:pPr>
              <a:buNone/>
            </a:pPr>
            <a:r>
              <a:rPr lang="fr-FR" b="1" dirty="0" smtClean="0"/>
              <a:t>	-</a:t>
            </a:r>
            <a:r>
              <a:rPr lang="fr-FR" dirty="0" smtClean="0"/>
              <a:t>Le CIL a fait part de ses observations dans le cadre de la consultation publique ; il a insisté sur la probable difficulté de circulation automobile Sud Nord et a demandé que cette première phase s’inscrive dans le projet complet.</a:t>
            </a:r>
          </a:p>
          <a:p>
            <a:pPr>
              <a:buNone/>
            </a:pPr>
            <a:r>
              <a:rPr lang="fr-FR" dirty="0" smtClean="0"/>
              <a:t>	-La métropole de Lyon a répondu que l’itinéraire Est sera dédié au seul trafic Sud Nord et que, côté Ouest, le carrefour avec le pont Kitchener serait réaménagé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0"/>
            <a:ext cx="3896360" cy="92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RAPPORT  D’ACTIVITE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281339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fr-FR" b="1" dirty="0"/>
              <a:t> </a:t>
            </a:r>
            <a:r>
              <a:rPr lang="fr-FR" sz="4600" dirty="0" smtClean="0"/>
              <a:t>Les Activités conviviales</a:t>
            </a:r>
          </a:p>
          <a:p>
            <a:pPr>
              <a:buNone/>
            </a:pPr>
            <a:endParaRPr lang="fr-FR" sz="4600" dirty="0" smtClean="0"/>
          </a:p>
          <a:p>
            <a:r>
              <a:rPr lang="fr-FR" dirty="0" smtClean="0"/>
              <a:t> La traditionnelle galette a eu lieu le 9 janvier 2017</a:t>
            </a:r>
          </a:p>
          <a:p>
            <a:r>
              <a:rPr lang="fr-FR" dirty="0" smtClean="0"/>
              <a:t> Une visite des salons de l’hôtel de ville a été organisée le 23 mars 2017 avec goûter au sein du musée des beaux-arts</a:t>
            </a:r>
          </a:p>
          <a:p>
            <a:r>
              <a:rPr lang="fr-FR" dirty="0" smtClean="0"/>
              <a:t> Une journée complète a été organisée hors de Lyon le 12 juin 2017 avec visite du château de </a:t>
            </a:r>
            <a:r>
              <a:rPr lang="fr-FR" dirty="0" err="1" smtClean="0"/>
              <a:t>Lachal</a:t>
            </a:r>
            <a:r>
              <a:rPr lang="fr-FR" dirty="0" smtClean="0"/>
              <a:t>  grâce à la proposition de Mme de la Gardette. </a:t>
            </a:r>
          </a:p>
          <a:p>
            <a:r>
              <a:rPr lang="fr-FR" dirty="0" smtClean="0"/>
              <a:t> Une visite de l’Espace Culturel du Christianisme à Lyon a eu lieu le 9 novembre 2017 avec goûter.</a:t>
            </a:r>
          </a:p>
          <a:p>
            <a:r>
              <a:rPr lang="fr-FR" dirty="0" smtClean="0"/>
              <a:t> Le traditionnel dîner conférence a eu lieu le 13 décembre 2017 avec Patrick Matin </a:t>
            </a:r>
            <a:r>
              <a:rPr lang="fr-FR" dirty="0" err="1" smtClean="0"/>
              <a:t>Genier</a:t>
            </a:r>
            <a:r>
              <a:rPr lang="fr-FR" dirty="0" smtClean="0"/>
              <a:t>, administrateur et ancien président du CIL, qui nous a entretenu de L’Europe et de Lyon.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0"/>
            <a:ext cx="3896360" cy="92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RAPPORT  D’ACTIVITE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28133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 algn="ctr">
              <a:buNone/>
            </a:pPr>
            <a:r>
              <a:rPr lang="fr-FR" sz="4600" dirty="0" smtClean="0"/>
              <a:t>Les Activités conviviales</a:t>
            </a:r>
          </a:p>
          <a:p>
            <a:pPr algn="ctr">
              <a:buNone/>
            </a:pPr>
            <a:endParaRPr lang="fr-FR" sz="4600" dirty="0" smtClean="0"/>
          </a:p>
          <a:p>
            <a:pPr>
              <a:buNone/>
            </a:pPr>
            <a:r>
              <a:rPr lang="fr-FR" dirty="0" smtClean="0"/>
              <a:t>	 Compte tenu de l’expérience du voyage en Alsace annulé en 2016, le CIL n’organisera plus de voyages éloignés. Par contre,</a:t>
            </a:r>
          </a:p>
          <a:p>
            <a:pPr>
              <a:buNone/>
            </a:pPr>
            <a:r>
              <a:rPr lang="fr-FR" dirty="0" smtClean="0"/>
              <a:t>	</a:t>
            </a:r>
          </a:p>
          <a:p>
            <a:pPr>
              <a:buNone/>
            </a:pPr>
            <a:r>
              <a:rPr lang="fr-FR" dirty="0" smtClean="0"/>
              <a:t>	En accord avec le CIL « Renaissance du Vieux Lyon », </a:t>
            </a:r>
          </a:p>
          <a:p>
            <a:pPr>
              <a:buNone/>
            </a:pPr>
            <a:r>
              <a:rPr lang="fr-FR" dirty="0" smtClean="0"/>
              <a:t>	-nos adhérents pourront participer aux visites et conférences organisées par ce CIL,</a:t>
            </a:r>
          </a:p>
          <a:p>
            <a:pPr>
              <a:buNone/>
            </a:pPr>
            <a:r>
              <a:rPr lang="fr-FR" dirty="0" smtClean="0"/>
              <a:t>	-Ils pourront aussi participer aux voyages de RVL, sous réserve de payer la cotisation à ce CIL (question d’assurance).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endParaRPr lang="fr-FR" b="1" dirty="0" smtClean="0"/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0"/>
            <a:ext cx="3896360" cy="92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RAPPORT  D’ACTIVITE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28133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b="1" dirty="0"/>
              <a:t> </a:t>
            </a:r>
            <a:endParaRPr lang="fr-FR" sz="5800" dirty="0"/>
          </a:p>
          <a:p>
            <a:pPr algn="ctr">
              <a:buNone/>
            </a:pPr>
            <a:r>
              <a:rPr lang="fr-FR" sz="5800" dirty="0" smtClean="0"/>
              <a:t>L’organisation et la gouvernance du CIL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r>
              <a:rPr lang="fr-FR" b="1" dirty="0" smtClean="0"/>
              <a:t>Les adhérents et la prise en compte du numérique</a:t>
            </a:r>
          </a:p>
          <a:p>
            <a:endParaRPr lang="fr-FR" dirty="0" smtClean="0"/>
          </a:p>
          <a:p>
            <a:r>
              <a:rPr lang="fr-FR" dirty="0" smtClean="0"/>
              <a:t>Lors de la </a:t>
            </a:r>
            <a:r>
              <a:rPr lang="fr-FR" dirty="0" err="1" smtClean="0"/>
              <a:t>précedente</a:t>
            </a:r>
            <a:r>
              <a:rPr lang="fr-FR" dirty="0" smtClean="0"/>
              <a:t> AG, nous étions 122 adhérents mais près de 40 n’étaient pas à jour de cotisation. Le nombre d’adhérents « réels » était donc de 80. </a:t>
            </a:r>
          </a:p>
          <a:p>
            <a:r>
              <a:rPr lang="fr-FR" dirty="0" smtClean="0"/>
              <a:t>Nous avions décidé de considérer comme démissionnaires d’office les membres n’ayant pas réglé leurs cotisations deux années de suite. </a:t>
            </a:r>
          </a:p>
          <a:p>
            <a:r>
              <a:rPr lang="fr-FR" dirty="0" smtClean="0"/>
              <a:t>Nous sommes maintenant 90 adhérents à jour de cotisation sur 2ans.</a:t>
            </a:r>
          </a:p>
          <a:p>
            <a:r>
              <a:rPr lang="fr-FR" dirty="0" smtClean="0"/>
              <a:t>63 adhérents disposent d’une adresse électronique et reçoivent convocation, invitations et informations par internet. Les adhérents peuvent ainsi être mieux informés et plus participer (et pourquoi pas à leur propre initiative). </a:t>
            </a:r>
          </a:p>
          <a:p>
            <a:endParaRPr lang="fr-FR" b="1" dirty="0" smtClean="0"/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0"/>
            <a:ext cx="3896360" cy="92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RAPPORT  D’ACTIVITE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281339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fr-FR" b="1" dirty="0"/>
              <a:t> </a:t>
            </a:r>
            <a:endParaRPr lang="fr-FR" sz="5800" dirty="0"/>
          </a:p>
          <a:p>
            <a:pPr algn="ctr">
              <a:buNone/>
            </a:pPr>
            <a:r>
              <a:rPr lang="fr-FR" sz="9800" dirty="0" smtClean="0"/>
              <a:t>L’organisation et la gouvernance du CIL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pPr>
              <a:buNone/>
            </a:pPr>
            <a:r>
              <a:rPr lang="fr-FR" sz="5500" b="1" dirty="0" smtClean="0"/>
              <a:t>Les évolutions de la gouvernance</a:t>
            </a:r>
          </a:p>
          <a:p>
            <a:endParaRPr lang="fr-FR" sz="5500" b="1" dirty="0" smtClean="0"/>
          </a:p>
          <a:p>
            <a:pPr>
              <a:buNone/>
            </a:pPr>
            <a:r>
              <a:rPr lang="fr-FR" sz="5500" b="1" dirty="0" smtClean="0"/>
              <a:t>	</a:t>
            </a:r>
            <a:r>
              <a:rPr lang="fr-FR" sz="6200" b="1" dirty="0" smtClean="0"/>
              <a:t>Indépendamment du renouvellement du Conseil d’Administration  auquel nous allons procéder, Il faut préparer l’avenir;</a:t>
            </a:r>
          </a:p>
          <a:p>
            <a:endParaRPr lang="fr-FR" sz="6200" b="1" dirty="0" smtClean="0"/>
          </a:p>
          <a:p>
            <a:r>
              <a:rPr lang="fr-FR" sz="6200" b="1" dirty="0" smtClean="0"/>
              <a:t>Nous aurons besoin d’un nouveau trésorier dans un an; si aucun candidat ne se proposait le CIL devrait être dissous.</a:t>
            </a:r>
          </a:p>
          <a:p>
            <a:r>
              <a:rPr lang="fr-FR" sz="6200" b="1" dirty="0" smtClean="0"/>
              <a:t>Il convient qu’un administrateur soit responsable des activités conviviales afin que le président puisse totalement se consacrer aux missions du CIL tels qu’elles sont définies par les collectivités.</a:t>
            </a:r>
            <a:endParaRPr lang="fr-FR" sz="6200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0"/>
            <a:ext cx="3896360" cy="92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RAPPORT  FINANCIER</a:t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0"/>
            <a:ext cx="3896360" cy="92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COMPTE DE RESULTAT DE L'ANNEE ASSOCIATIVE        1er OCTOBRE 2016 au 30 SEPTEMBRE 2017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RAPPORT  D’ACTIVITE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r>
              <a:rPr lang="fr-FR" sz="4000" b="1" dirty="0"/>
              <a:t>1/ Actions menées par le CIL</a:t>
            </a:r>
            <a:endParaRPr lang="fr-FR" sz="4000" dirty="0"/>
          </a:p>
          <a:p>
            <a:r>
              <a:rPr lang="fr-FR" b="1" dirty="0"/>
              <a:t>11/ </a:t>
            </a:r>
            <a:r>
              <a:rPr lang="fr-FR" sz="2800" b="1" dirty="0"/>
              <a:t>la vie quotidienne</a:t>
            </a:r>
            <a:endParaRPr lang="fr-FR" sz="2800" dirty="0"/>
          </a:p>
          <a:p>
            <a:r>
              <a:rPr lang="fr-FR" sz="2800" b="1" dirty="0"/>
              <a:t>12/ Le maintien de ce qui existe dans notre beau quartier</a:t>
            </a:r>
            <a:endParaRPr lang="fr-FR" sz="2800" dirty="0"/>
          </a:p>
          <a:p>
            <a:r>
              <a:rPr lang="fr-FR" sz="2800" b="1" dirty="0"/>
              <a:t>13/ Les </a:t>
            </a:r>
            <a:r>
              <a:rPr lang="fr-FR" sz="2800" b="1" dirty="0" smtClean="0"/>
              <a:t>projets</a:t>
            </a:r>
            <a:endParaRPr lang="fr-FR" sz="2800" dirty="0"/>
          </a:p>
          <a:p>
            <a:r>
              <a:rPr lang="fr-FR" sz="4000" b="1" dirty="0"/>
              <a:t>2/ Les activités </a:t>
            </a:r>
            <a:r>
              <a:rPr lang="fr-FR" sz="4000" b="1" dirty="0" smtClean="0"/>
              <a:t>conviviales</a:t>
            </a:r>
          </a:p>
          <a:p>
            <a:r>
              <a:rPr lang="fr-FR" sz="4000" b="1" dirty="0" smtClean="0"/>
              <a:t>3/ L’organisation et la gouvernance du CIL</a:t>
            </a:r>
            <a:endParaRPr lang="fr-FR" sz="4000" dirty="0"/>
          </a:p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0"/>
            <a:ext cx="3896360" cy="92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0192" y="476672"/>
            <a:ext cx="3754760" cy="43204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1800" dirty="0" smtClean="0"/>
              <a:t>RAPPORT  FINANCIER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0"/>
            <a:ext cx="3896360" cy="92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bcolo\OneDrive\Documents\CPI\CA AG\2018 AG\Rapport financier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908720"/>
            <a:ext cx="8208911" cy="516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CONSEIL D’ADMINISTRATION</a:t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0"/>
            <a:ext cx="3896360" cy="92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bcolo\OneDrive\Documents\CPI\CA AG\2018 AG\Capture d’écran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772816"/>
            <a:ext cx="8229600" cy="43204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QUESTIONS DIVERSES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0"/>
            <a:ext cx="3896360" cy="92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/>
          <a:lstStyle/>
          <a:p>
            <a:pPr algn="ctr">
              <a:buNone/>
            </a:pPr>
            <a:r>
              <a:rPr lang="fr-FR" dirty="0" smtClean="0"/>
              <a:t>BONNE ANNEE 2018 A TOUS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RAPPORT  D’ACTIVITE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>
              <a:buNone/>
            </a:pPr>
            <a:r>
              <a:rPr lang="fr-FR" sz="8400" b="1" dirty="0" smtClean="0"/>
              <a:t>                        la </a:t>
            </a:r>
            <a:r>
              <a:rPr lang="fr-FR" sz="8400" b="1" dirty="0"/>
              <a:t>vie </a:t>
            </a:r>
            <a:r>
              <a:rPr lang="fr-FR" sz="8400" b="1" dirty="0" smtClean="0"/>
              <a:t>quotidienne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sz="3800" b="1" dirty="0" smtClean="0"/>
              <a:t>Le PDU et le stationnement</a:t>
            </a:r>
          </a:p>
          <a:p>
            <a:pPr>
              <a:buNone/>
            </a:pPr>
            <a:endParaRPr lang="fr-FR" sz="3800" b="1" dirty="0" smtClean="0"/>
          </a:p>
          <a:p>
            <a:pPr>
              <a:buNone/>
            </a:pPr>
            <a:r>
              <a:rPr lang="fr-FR" sz="3800" b="1" dirty="0" smtClean="0"/>
              <a:t>La réouverture récente de la halle de la </a:t>
            </a:r>
            <a:r>
              <a:rPr lang="fr-FR" sz="3800" b="1" dirty="0" err="1" smtClean="0"/>
              <a:t>Martinière</a:t>
            </a:r>
            <a:r>
              <a:rPr lang="fr-FR" sz="3800" b="1" dirty="0" smtClean="0"/>
              <a:t> que nous saluons</a:t>
            </a:r>
            <a:endParaRPr lang="fr-FR" sz="3800" dirty="0" smtClean="0"/>
          </a:p>
          <a:p>
            <a:pPr>
              <a:buNone/>
            </a:pPr>
            <a:r>
              <a:rPr lang="fr-FR" sz="3800" b="1" dirty="0" smtClean="0"/>
              <a:t> </a:t>
            </a:r>
            <a:endParaRPr lang="fr-FR" sz="3800" dirty="0" smtClean="0"/>
          </a:p>
          <a:p>
            <a:pPr>
              <a:buNone/>
            </a:pPr>
            <a:r>
              <a:rPr lang="fr-FR" sz="3800" b="1" dirty="0" smtClean="0"/>
              <a:t>L’incohérence de la circulation entre Grenette et Comédie</a:t>
            </a:r>
            <a:r>
              <a:rPr lang="fr-FR" sz="3800" dirty="0" smtClean="0"/>
              <a:t> </a:t>
            </a:r>
          </a:p>
          <a:p>
            <a:pPr>
              <a:buNone/>
            </a:pPr>
            <a:endParaRPr lang="fr-FR" sz="3800" b="1" dirty="0" smtClean="0"/>
          </a:p>
          <a:p>
            <a:pPr>
              <a:buNone/>
            </a:pPr>
            <a:r>
              <a:rPr lang="fr-FR" sz="3800" b="1" dirty="0" smtClean="0"/>
              <a:t>Les relations entre notre CIL et les associations locales 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sz="4000" dirty="0"/>
          </a:p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0"/>
            <a:ext cx="3896360" cy="92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RAPPORT  D’ACTIVITE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>
              <a:buNone/>
            </a:pPr>
            <a:r>
              <a:rPr lang="fr-FR" sz="8600" b="1" dirty="0" smtClean="0"/>
              <a:t>Le maintien de ce qui existe dans notre beau quartier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sz="5000" b="1" dirty="0" smtClean="0"/>
              <a:t>Le musée des tissus </a:t>
            </a:r>
            <a:r>
              <a:rPr lang="fr-FR" sz="4300" b="1" dirty="0" smtClean="0"/>
              <a:t>; L’avenir s’éclaircit</a:t>
            </a:r>
            <a:r>
              <a:rPr lang="fr-FR" sz="4300" dirty="0" smtClean="0"/>
              <a:t> et les modalités de financement progressent</a:t>
            </a:r>
            <a:endParaRPr lang="fr-FR" sz="4300" b="1" dirty="0" smtClean="0"/>
          </a:p>
          <a:p>
            <a:pPr>
              <a:buNone/>
            </a:pPr>
            <a:endParaRPr lang="fr-FR" sz="5000" b="1" dirty="0" smtClean="0"/>
          </a:p>
          <a:p>
            <a:pPr>
              <a:buNone/>
            </a:pPr>
            <a:r>
              <a:rPr lang="fr-FR" sz="5000" b="1" dirty="0" smtClean="0"/>
              <a:t>La disparition de certains éléments de patrimoine </a:t>
            </a:r>
          </a:p>
          <a:p>
            <a:pPr>
              <a:buNone/>
            </a:pPr>
            <a:r>
              <a:rPr lang="fr-FR" sz="5000" dirty="0" smtClean="0"/>
              <a:t>(mercure du passage de l’Argue, galerie des terreaux)</a:t>
            </a:r>
          </a:p>
          <a:p>
            <a:pPr>
              <a:buNone/>
            </a:pPr>
            <a:endParaRPr lang="fr-FR" sz="5000" dirty="0" smtClean="0"/>
          </a:p>
          <a:p>
            <a:pPr>
              <a:buNone/>
            </a:pPr>
            <a:r>
              <a:rPr lang="fr-FR" sz="5000" b="1" dirty="0" smtClean="0"/>
              <a:t>La dégradation des espaces et monuments</a:t>
            </a:r>
          </a:p>
          <a:p>
            <a:pPr>
              <a:buNone/>
            </a:pPr>
            <a:r>
              <a:rPr lang="fr-FR" sz="5000" dirty="0" smtClean="0"/>
              <a:t>Statue de Louis XIV</a:t>
            </a:r>
          </a:p>
          <a:p>
            <a:pPr>
              <a:buNone/>
            </a:pPr>
            <a:r>
              <a:rPr lang="fr-FR" sz="5000" dirty="0" smtClean="0"/>
              <a:t>La photo qui suit montre que</a:t>
            </a:r>
          </a:p>
          <a:p>
            <a:pPr>
              <a:buNone/>
            </a:pPr>
            <a:r>
              <a:rPr lang="fr-FR" sz="5000" dirty="0" smtClean="0"/>
              <a:t>-soit aucune recommandation n’est faite aux organisateurs de manifestation</a:t>
            </a:r>
          </a:p>
          <a:p>
            <a:pPr>
              <a:buNone/>
            </a:pPr>
            <a:r>
              <a:rPr lang="fr-FR" sz="5000" dirty="0" smtClean="0"/>
              <a:t>-soit qu’elle n’est pas respectée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sz="4000" dirty="0"/>
          </a:p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0"/>
            <a:ext cx="3896360" cy="92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3" y="1772816"/>
            <a:ext cx="705678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Imag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04664"/>
            <a:ext cx="389636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RAPPORT  D’ACTIVITE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 algn="ctr">
              <a:buNone/>
            </a:pPr>
            <a:r>
              <a:rPr lang="fr-FR" sz="5700" b="1" dirty="0" smtClean="0"/>
              <a:t>LES PROJETS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sz="3600" dirty="0" smtClean="0"/>
              <a:t>	-Les terrasses de la presqu’</a:t>
            </a:r>
            <a:r>
              <a:rPr lang="fr-FR" sz="3600" dirty="0" err="1" smtClean="0"/>
              <a:t>ïle</a:t>
            </a:r>
            <a:endParaRPr lang="fr-FR" sz="3600" dirty="0"/>
          </a:p>
          <a:p>
            <a:pPr>
              <a:buNone/>
            </a:pPr>
            <a:r>
              <a:rPr lang="fr-FR" sz="3600" dirty="0" smtClean="0"/>
              <a:t>	-le projet Cœur Presqu’île </a:t>
            </a:r>
          </a:p>
          <a:p>
            <a:pPr>
              <a:buNone/>
            </a:pPr>
            <a:r>
              <a:rPr lang="fr-FR" sz="3600" dirty="0" smtClean="0"/>
              <a:t>	-la rénovation de la rue Victor Hugo</a:t>
            </a:r>
          </a:p>
          <a:p>
            <a:pPr>
              <a:buNone/>
            </a:pPr>
            <a:r>
              <a:rPr lang="fr-FR" sz="3600" dirty="0" smtClean="0"/>
              <a:t>	-Le nouvel aménagement entre les places Carnot et des Archives, </a:t>
            </a:r>
          </a:p>
          <a:p>
            <a:pPr>
              <a:buNone/>
            </a:pPr>
            <a:endParaRPr lang="fr-FR" sz="4000" dirty="0"/>
          </a:p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0"/>
            <a:ext cx="3896360" cy="92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3100" dirty="0" smtClean="0"/>
              <a:t>RAPPORT  D’ACTIVITE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 algn="ctr">
              <a:buNone/>
            </a:pPr>
            <a:r>
              <a:rPr lang="fr-FR" sz="8000" b="1" dirty="0" smtClean="0"/>
              <a:t>LES TERRASSES DE LA PRESQU’ÎLE</a:t>
            </a:r>
          </a:p>
          <a:p>
            <a:pPr>
              <a:buNone/>
            </a:pPr>
            <a:endParaRPr lang="fr-FR" b="1" dirty="0" smtClean="0"/>
          </a:p>
          <a:p>
            <a:pPr algn="just">
              <a:buNone/>
            </a:pPr>
            <a:r>
              <a:rPr lang="fr-FR" dirty="0" smtClean="0"/>
              <a:t>	</a:t>
            </a:r>
            <a:r>
              <a:rPr lang="fr-FR" sz="8000" dirty="0" smtClean="0"/>
              <a:t>Après la remise de notre étude en octobre 2016 et la réunion du 13 février, aucune concertation n’a été possible avec les services de la métropole malgré ;	</a:t>
            </a:r>
          </a:p>
          <a:p>
            <a:pPr algn="just">
              <a:buNone/>
            </a:pPr>
            <a:r>
              <a:rPr lang="fr-FR" sz="8000" dirty="0" smtClean="0"/>
              <a:t>	-Un courrier de relance le 14 février 2017</a:t>
            </a:r>
          </a:p>
          <a:p>
            <a:pPr algn="just">
              <a:buNone/>
            </a:pPr>
            <a:r>
              <a:rPr lang="fr-FR" sz="8000" dirty="0" smtClean="0"/>
              <a:t>	-Deux articles favorables dans le Progrès en février et avril</a:t>
            </a:r>
          </a:p>
          <a:p>
            <a:pPr algn="just">
              <a:buNone/>
            </a:pPr>
            <a:r>
              <a:rPr lang="fr-FR" sz="8000" dirty="0" smtClean="0"/>
              <a:t>	-Un article dans notre journal Centre Presqu’île</a:t>
            </a:r>
          </a:p>
          <a:p>
            <a:pPr algn="just">
              <a:buNone/>
            </a:pPr>
            <a:r>
              <a:rPr lang="fr-FR" sz="8000" dirty="0" smtClean="0"/>
              <a:t>	-Deux courriers de relance à au maire de Lyon et au Président de la Métropole en septembre 2016</a:t>
            </a:r>
          </a:p>
          <a:p>
            <a:pPr algn="just">
              <a:buNone/>
            </a:pPr>
            <a:r>
              <a:rPr lang="fr-FR" sz="8000" dirty="0" smtClean="0"/>
              <a:t> </a:t>
            </a:r>
          </a:p>
          <a:p>
            <a:pPr algn="just">
              <a:buNone/>
            </a:pPr>
            <a:r>
              <a:rPr lang="fr-FR" sz="8000" dirty="0" smtClean="0"/>
              <a:t>	Depuis, nous nous assurons du soutien des deux conseils d’arrondissement et participons au conseil territorial du 1</a:t>
            </a:r>
            <a:r>
              <a:rPr lang="fr-FR" sz="8000" baseline="30000" dirty="0" smtClean="0"/>
              <a:t>er</a:t>
            </a:r>
            <a:r>
              <a:rPr lang="fr-FR" sz="8000" dirty="0" smtClean="0"/>
              <a:t> arrondissement et avons des contacts approfondis avec l’Association des Amis de St </a:t>
            </a:r>
            <a:r>
              <a:rPr lang="fr-FR" sz="8000" dirty="0" err="1" smtClean="0"/>
              <a:t>Nizier</a:t>
            </a:r>
            <a:endParaRPr lang="fr-FR" sz="8000" b="1" dirty="0" smtClean="0"/>
          </a:p>
          <a:p>
            <a:pPr algn="just">
              <a:buNone/>
            </a:pPr>
            <a:endParaRPr lang="fr-FR" sz="4000" dirty="0"/>
          </a:p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0"/>
            <a:ext cx="3896360" cy="92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RAPPORT  D’ACTIVITE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 algn="ctr">
              <a:buNone/>
            </a:pPr>
            <a:r>
              <a:rPr lang="fr-FR" sz="9600" b="1" dirty="0" smtClean="0"/>
              <a:t>LE PROJET CŒUR PRESQU’ÎLE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sz="4000" dirty="0" smtClean="0"/>
              <a:t>	</a:t>
            </a:r>
            <a:r>
              <a:rPr lang="fr-FR" sz="9600" dirty="0" smtClean="0"/>
              <a:t>Il s’agit de l’aménagement depuis la place Louis Pradel jusqu’à la place Carnot de  l’axe central République/</a:t>
            </a:r>
            <a:r>
              <a:rPr lang="fr-FR" sz="9600" dirty="0" err="1" smtClean="0"/>
              <a:t>Bellecour</a:t>
            </a:r>
            <a:r>
              <a:rPr lang="fr-FR" sz="9600" dirty="0" smtClean="0"/>
              <a:t>/Victor Hugo.</a:t>
            </a:r>
          </a:p>
          <a:p>
            <a:pPr>
              <a:buNone/>
            </a:pPr>
            <a:endParaRPr lang="fr-FR" sz="9600" dirty="0" smtClean="0"/>
          </a:p>
          <a:p>
            <a:r>
              <a:rPr lang="fr-FR" sz="9600" dirty="0" smtClean="0"/>
              <a:t>La rue de la République partie Nord est piétonne ; une mise en cohérence est nécessaire</a:t>
            </a:r>
          </a:p>
          <a:p>
            <a:r>
              <a:rPr lang="fr-FR" sz="9600" dirty="0" smtClean="0"/>
              <a:t>Le sol de la rue sera réapproprié au sud de la rue</a:t>
            </a:r>
          </a:p>
          <a:p>
            <a:r>
              <a:rPr lang="fr-FR" sz="9600" dirty="0" smtClean="0"/>
              <a:t>La place de la République a été réaménagée (avec le départ du manège)</a:t>
            </a:r>
          </a:p>
          <a:p>
            <a:r>
              <a:rPr lang="fr-FR" sz="9600" dirty="0" smtClean="0"/>
              <a:t>La rue Victor Hugo fera l’objet d’une restauration complète</a:t>
            </a:r>
          </a:p>
          <a:p>
            <a:pPr>
              <a:buNone/>
            </a:pPr>
            <a:endParaRPr lang="fr-FR" sz="4000" dirty="0"/>
          </a:p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0"/>
            <a:ext cx="3896360" cy="92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3600" b="1" dirty="0" smtClean="0"/>
              <a:t>RAPPORT  D’ACTIVITE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600" dirty="0" smtClean="0"/>
              <a:t>LA RENOVATION DE LA RUE VICTOR HUGO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0"/>
            <a:ext cx="3896360" cy="92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bcolo\OneDrive\Images\Screenshots\Capture d’écran (363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289" y="2387682"/>
            <a:ext cx="6075967" cy="37384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31</Words>
  <Application>Microsoft Office PowerPoint</Application>
  <PresentationFormat>Affichage à l'écran (4:3)</PresentationFormat>
  <Paragraphs>158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 ASSEMBLEE GENERALE ORDINAIRE 15 janvier 2018</vt:lpstr>
      <vt:lpstr> RAPPORT  D’ACTIVITE </vt:lpstr>
      <vt:lpstr> RAPPORT  D’ACTIVITE </vt:lpstr>
      <vt:lpstr> RAPPORT  D’ACTIVITE </vt:lpstr>
      <vt:lpstr> </vt:lpstr>
      <vt:lpstr> RAPPORT  D’ACTIVITE </vt:lpstr>
      <vt:lpstr> RAPPORT  D’ACTIVITE </vt:lpstr>
      <vt:lpstr> RAPPORT  D’ACTIVITE </vt:lpstr>
      <vt:lpstr> RAPPORT  D’ACTIVITE LA RENOVATION DE LA RUE VICTOR HUGO </vt:lpstr>
      <vt:lpstr> RAPPORT  D’ACTIVITE LA RENOVATION DE LA RUE VICTOR HUGO budget  7 M € </vt:lpstr>
      <vt:lpstr> RAPPORT  D’ACTIVITE  LA RENOVATION DE LA RUE VICTOR HUGO </vt:lpstr>
      <vt:lpstr> RAPPORT  D’ACTIVITE </vt:lpstr>
      <vt:lpstr> RAPPORT  D’ACTIVITE Le nouvel aménagement entre les places Carnot et des Archives La voûte Ouest s’ouvre et améliore l’accès au métro  la circulation  Automobile n’est plus possible   </vt:lpstr>
      <vt:lpstr> RAPPORT  D’ACTIVITE </vt:lpstr>
      <vt:lpstr> RAPPORT  D’ACTIVITE </vt:lpstr>
      <vt:lpstr> RAPPORT  D’ACTIVITE </vt:lpstr>
      <vt:lpstr> RAPPORT  D’ACTIVITE </vt:lpstr>
      <vt:lpstr> RAPPORT  D’ACTIVITE </vt:lpstr>
      <vt:lpstr> RAPPORT  FINANCIER </vt:lpstr>
      <vt:lpstr> RAPPORT  FINANCIER </vt:lpstr>
      <vt:lpstr> CONSEIL D’ADMINISTRATION </vt:lpstr>
      <vt:lpstr> QUESTIONS DIVERSES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ASSEMBLEE GENERALE EXTRAORDINAIRE</dc:title>
  <dc:creator>Bernard Colombaud</dc:creator>
  <cp:lastModifiedBy>Michel Marec</cp:lastModifiedBy>
  <cp:revision>77</cp:revision>
  <dcterms:created xsi:type="dcterms:W3CDTF">2017-01-20T06:51:04Z</dcterms:created>
  <dcterms:modified xsi:type="dcterms:W3CDTF">2018-02-22T17:50:44Z</dcterms:modified>
</cp:coreProperties>
</file>