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3" r:id="rId2"/>
    <p:sldId id="349" r:id="rId3"/>
    <p:sldId id="264" r:id="rId4"/>
    <p:sldId id="306" r:id="rId5"/>
    <p:sldId id="308" r:id="rId6"/>
    <p:sldId id="309" r:id="rId7"/>
    <p:sldId id="329" r:id="rId8"/>
    <p:sldId id="331" r:id="rId9"/>
    <p:sldId id="332" r:id="rId10"/>
    <p:sldId id="333" r:id="rId11"/>
    <p:sldId id="334" r:id="rId12"/>
    <p:sldId id="335" r:id="rId13"/>
    <p:sldId id="340" r:id="rId14"/>
    <p:sldId id="336" r:id="rId15"/>
    <p:sldId id="337" r:id="rId16"/>
    <p:sldId id="364" r:id="rId17"/>
    <p:sldId id="365" r:id="rId18"/>
    <p:sldId id="341" r:id="rId19"/>
    <p:sldId id="342" r:id="rId20"/>
    <p:sldId id="361" r:id="rId21"/>
    <p:sldId id="350" r:id="rId22"/>
    <p:sldId id="352" r:id="rId23"/>
    <p:sldId id="310" r:id="rId24"/>
    <p:sldId id="353" r:id="rId25"/>
    <p:sldId id="351" r:id="rId26"/>
    <p:sldId id="354" r:id="rId27"/>
    <p:sldId id="357" r:id="rId28"/>
    <p:sldId id="355" r:id="rId29"/>
    <p:sldId id="356" r:id="rId30"/>
    <p:sldId id="313" r:id="rId31"/>
    <p:sldId id="363" r:id="rId32"/>
    <p:sldId id="317" r:id="rId33"/>
    <p:sldId id="318" r:id="rId34"/>
    <p:sldId id="320" r:id="rId35"/>
    <p:sldId id="362" r:id="rId36"/>
    <p:sldId id="325" r:id="rId37"/>
    <p:sldId id="343" r:id="rId38"/>
    <p:sldId id="344" r:id="rId39"/>
    <p:sldId id="345" r:id="rId40"/>
    <p:sldId id="346" r:id="rId41"/>
    <p:sldId id="347" r:id="rId42"/>
    <p:sldId id="348" r:id="rId43"/>
    <p:sldId id="323" r:id="rId44"/>
    <p:sldId id="327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94267" autoAdjust="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B535-EFDB-4481-B703-6312A4483A4B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BF602-4960-40CB-8741-0A9C291044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sz="2400" dirty="0" smtClean="0">
                <a:solidFill>
                  <a:srgbClr val="FF0000"/>
                </a:solidFill>
              </a:rPr>
              <a:t>Bernard</a:t>
            </a:r>
          </a:p>
          <a:p>
            <a:pPr algn="just"/>
            <a:r>
              <a:rPr lang="fr-FR" sz="2400" dirty="0" smtClean="0"/>
              <a:t>Sur le site de la ville de Lyon, il est écrit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i="1" dirty="0" smtClean="0"/>
              <a:t>Les Comités d’Intérêts locaux défendent le droit des habitants à participer à la sauvegarde et à la mise en valeur du patrimoine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Les CIL Renaissance du Vieux Lyon et Centre Presqu’île sont des organisations associées dans le classement de Lyon au patrimoine mondial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Bernard</a:t>
            </a:r>
          </a:p>
          <a:p>
            <a:endParaRPr lang="fr-FR" sz="2000" dirty="0" smtClean="0"/>
          </a:p>
          <a:p>
            <a:pPr algn="just"/>
            <a:r>
              <a:rPr lang="fr-FR" sz="2400" dirty="0" smtClean="0"/>
              <a:t>N ’oublions jamais que le temps politique est celui du mandat et que le temps du patrimoine est celui du siècle.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 Il faut éviter l’irréparable  et une concertation est indispensable pour éviter la réalisation d’aménagements manifestement rejetés.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Bernard</a:t>
            </a:r>
          </a:p>
          <a:p>
            <a:endParaRPr lang="fr-FR" sz="2000" dirty="0" smtClean="0"/>
          </a:p>
          <a:p>
            <a:pPr algn="just"/>
            <a:r>
              <a:rPr lang="fr-FR" sz="2400" dirty="0" smtClean="0"/>
              <a:t>N ’oublions jamais que le temps politique est celui du mandat et que le temps du patrimoine est celui du siècle.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 Il faut éviter l’irréparable  et une concertation est indispensable pour éviter la réalisation d’aménagements manifestement rejetés.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071934"/>
            <a:ext cx="5486400" cy="4386266"/>
          </a:xfrm>
        </p:spPr>
        <p:txBody>
          <a:bodyPr>
            <a:no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</a:rPr>
              <a:t>Bernard</a:t>
            </a:r>
            <a:endParaRPr lang="fr-FR" i="1" dirty="0" smtClean="0"/>
          </a:p>
          <a:p>
            <a:r>
              <a:rPr lang="fr-FR" sz="1600" i="1" dirty="0" smtClean="0"/>
              <a:t>Nous n’avons pas rencontré </a:t>
            </a:r>
            <a:r>
              <a:rPr lang="fr-FR" sz="1600" b="1" i="1" dirty="0" smtClean="0"/>
              <a:t>une seule personne </a:t>
            </a:r>
            <a:r>
              <a:rPr lang="fr-FR" sz="1600" i="1" dirty="0" smtClean="0"/>
              <a:t>faisant part de sa préférence pour le projet de la métropole.</a:t>
            </a:r>
          </a:p>
          <a:p>
            <a:r>
              <a:rPr lang="fr-FR" sz="1600" i="1" dirty="0" smtClean="0"/>
              <a:t>Nous avons 4960 signatures et de </a:t>
            </a:r>
            <a:r>
              <a:rPr lang="fr-FR" sz="1600" b="1" i="1" dirty="0" smtClean="0"/>
              <a:t>nombreux soutiens de personnes compétentes</a:t>
            </a:r>
          </a:p>
          <a:p>
            <a:r>
              <a:rPr lang="fr-FR" sz="1600" i="1" dirty="0" smtClean="0"/>
              <a:t>- l’association </a:t>
            </a:r>
            <a:r>
              <a:rPr lang="fr-FR" sz="1600" b="1" i="1" dirty="0" smtClean="0"/>
              <a:t>« Renaissance du vieux Lyon » </a:t>
            </a:r>
            <a:endParaRPr lang="fr-FR" sz="1600" i="1" dirty="0" smtClean="0"/>
          </a:p>
          <a:p>
            <a:r>
              <a:rPr lang="fr-FR" sz="1600" i="1" dirty="0" smtClean="0"/>
              <a:t>-Parmi les rédacteurs du document préalable à l’inscription au patrimoine </a:t>
            </a:r>
            <a:r>
              <a:rPr lang="fr-FR" sz="1600" i="1" dirty="0" err="1" smtClean="0"/>
              <a:t>mondial;</a:t>
            </a:r>
            <a:r>
              <a:rPr lang="fr-FR" sz="1600" b="1" i="1" dirty="0" err="1" smtClean="0"/>
              <a:t>M</a:t>
            </a:r>
            <a:r>
              <a:rPr lang="en-US" sz="1600" b="1" i="1" dirty="0" err="1" smtClean="0"/>
              <a:t>rs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Régis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Neyret</a:t>
            </a:r>
            <a:r>
              <a:rPr lang="en-US" sz="1600" b="1" i="1" dirty="0" smtClean="0"/>
              <a:t>, Denis </a:t>
            </a:r>
            <a:r>
              <a:rPr lang="en-US" sz="1600" b="1" i="1" dirty="0" err="1" smtClean="0"/>
              <a:t>Eyraud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Jérome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Francou</a:t>
            </a:r>
            <a:r>
              <a:rPr lang="en-US" sz="1600" b="1" i="1" dirty="0" smtClean="0"/>
              <a:t>, Yves </a:t>
            </a:r>
            <a:r>
              <a:rPr lang="en-US" sz="1600" b="1" i="1" dirty="0" err="1" smtClean="0"/>
              <a:t>Neyrolles</a:t>
            </a:r>
            <a:r>
              <a:rPr lang="en-US" sz="1600" b="1" i="1" dirty="0" smtClean="0"/>
              <a:t> et Didier </a:t>
            </a:r>
            <a:r>
              <a:rPr lang="en-US" sz="1600" b="1" i="1" dirty="0" err="1" smtClean="0"/>
              <a:t>Repellin</a:t>
            </a:r>
            <a:endParaRPr lang="fr-FR" sz="1600" i="1" dirty="0" smtClean="0"/>
          </a:p>
          <a:p>
            <a:r>
              <a:rPr lang="fr-FR" sz="1600" i="1" dirty="0" smtClean="0"/>
              <a:t>-</a:t>
            </a:r>
            <a:r>
              <a:rPr lang="fr-FR" sz="1600" b="1" i="1" dirty="0" smtClean="0"/>
              <a:t>Mr Jacques </a:t>
            </a:r>
            <a:r>
              <a:rPr lang="fr-FR" sz="1600" b="1" i="1" dirty="0" err="1" smtClean="0"/>
              <a:t>Convert</a:t>
            </a:r>
            <a:r>
              <a:rPr lang="fr-FR" sz="1600" i="1" dirty="0" smtClean="0"/>
              <a:t>, Président des Amis du Musée de Lyon, successeur de Michel Thomas </a:t>
            </a:r>
          </a:p>
          <a:p>
            <a:r>
              <a:rPr lang="fr-FR" sz="1600" i="1" dirty="0" smtClean="0"/>
              <a:t>-Les professeurs </a:t>
            </a:r>
            <a:r>
              <a:rPr lang="fr-FR" sz="1600" b="1" i="1" dirty="0" smtClean="0"/>
              <a:t>Nathalie Mathian et André </a:t>
            </a:r>
            <a:r>
              <a:rPr lang="fr-FR" sz="1600" b="1" i="1" dirty="0" err="1" smtClean="0"/>
              <a:t>Pellletier</a:t>
            </a:r>
            <a:r>
              <a:rPr lang="fr-FR" sz="1600" b="1" i="1" dirty="0" smtClean="0"/>
              <a:t> </a:t>
            </a:r>
            <a:endParaRPr lang="fr-FR" sz="1600" i="1" dirty="0" smtClean="0"/>
          </a:p>
          <a:p>
            <a:r>
              <a:rPr lang="fr-FR" sz="1600" i="1" dirty="0" smtClean="0"/>
              <a:t>-</a:t>
            </a:r>
            <a:r>
              <a:rPr lang="fr-FR" sz="1600" b="1" i="1" dirty="0" smtClean="0"/>
              <a:t>Mr Humbert de </a:t>
            </a:r>
            <a:r>
              <a:rPr lang="fr-FR" sz="1600" b="1" i="1" dirty="0" err="1" smtClean="0"/>
              <a:t>Rivaz</a:t>
            </a:r>
            <a:r>
              <a:rPr lang="fr-FR" sz="1600" b="1" i="1" dirty="0" smtClean="0"/>
              <a:t>, </a:t>
            </a:r>
            <a:r>
              <a:rPr lang="fr-FR" sz="1600" i="1" dirty="0" smtClean="0"/>
              <a:t>expert auprès de cet atelier</a:t>
            </a:r>
            <a:endParaRPr lang="fr-FR" sz="1600" dirty="0" smtClean="0"/>
          </a:p>
          <a:p>
            <a:r>
              <a:rPr lang="fr-FR" sz="1600" i="1" dirty="0" smtClean="0"/>
              <a:t>-sans oublier </a:t>
            </a:r>
            <a:r>
              <a:rPr lang="fr-FR" sz="1600" b="1" i="1" dirty="0" smtClean="0"/>
              <a:t>Mr Patrice </a:t>
            </a:r>
            <a:r>
              <a:rPr lang="fr-FR" sz="1600" b="1" i="1" dirty="0" err="1" smtClean="0"/>
              <a:t>Beghain</a:t>
            </a:r>
            <a:r>
              <a:rPr lang="fr-FR" sz="1600" i="1" dirty="0" smtClean="0"/>
              <a:t>, Adjoint au patrimoine de 2001 à 2008 Ce qui confirme le soutien que nous avons eu des élus en 2003. </a:t>
            </a:r>
          </a:p>
          <a:p>
            <a:r>
              <a:rPr lang="fr-FR" sz="1600" i="1" dirty="0" smtClean="0"/>
              <a:t>Sur sa page </a:t>
            </a:r>
            <a:r>
              <a:rPr lang="fr-FR" sz="1600" i="1" dirty="0" err="1" smtClean="0"/>
              <a:t>Facebook</a:t>
            </a:r>
            <a:r>
              <a:rPr lang="fr-FR" sz="1600" i="1" dirty="0" smtClean="0"/>
              <a:t>, il est écrit « Voilà un beau projet,  Il est incompréhensible que les services de la Métropole de Lyon ne veuillent pas le prendre en considération. Fais quelque chose David </a:t>
            </a:r>
            <a:r>
              <a:rPr lang="fr-FR" sz="1600" i="1" dirty="0" err="1" smtClean="0"/>
              <a:t>Kimelfeld</a:t>
            </a:r>
            <a:r>
              <a:rPr lang="fr-FR" sz="1600" i="1" dirty="0" smtClean="0"/>
              <a:t>. »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071934"/>
            <a:ext cx="5486400" cy="4386266"/>
          </a:xfrm>
        </p:spPr>
        <p:txBody>
          <a:bodyPr>
            <a:no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</a:rPr>
              <a:t>Bernard</a:t>
            </a:r>
            <a:endParaRPr lang="fr-FR" i="1" dirty="0" smtClean="0"/>
          </a:p>
          <a:p>
            <a:r>
              <a:rPr lang="fr-FR" sz="1600" i="1" dirty="0" smtClean="0"/>
              <a:t>Nous n’avons pas rencontré </a:t>
            </a:r>
            <a:r>
              <a:rPr lang="fr-FR" sz="1600" b="1" i="1" dirty="0" smtClean="0"/>
              <a:t>une seule personne </a:t>
            </a:r>
            <a:r>
              <a:rPr lang="fr-FR" sz="1600" i="1" dirty="0" smtClean="0"/>
              <a:t>faisant part de sa préférence pour le projet de la métropole.</a:t>
            </a:r>
          </a:p>
          <a:p>
            <a:r>
              <a:rPr lang="fr-FR" sz="1600" i="1" dirty="0" smtClean="0"/>
              <a:t>Nous avons 4960 signatures et de </a:t>
            </a:r>
            <a:r>
              <a:rPr lang="fr-FR" sz="1600" b="1" i="1" dirty="0" smtClean="0"/>
              <a:t>nombreux soutiens de personnes compétentes</a:t>
            </a:r>
          </a:p>
          <a:p>
            <a:r>
              <a:rPr lang="fr-FR" sz="1600" i="1" dirty="0" smtClean="0"/>
              <a:t>- l’association </a:t>
            </a:r>
            <a:r>
              <a:rPr lang="fr-FR" sz="1600" b="1" i="1" dirty="0" smtClean="0"/>
              <a:t>« Renaissance du vieux Lyon » </a:t>
            </a:r>
            <a:endParaRPr lang="fr-FR" sz="1600" i="1" dirty="0" smtClean="0"/>
          </a:p>
          <a:p>
            <a:r>
              <a:rPr lang="fr-FR" sz="1600" i="1" dirty="0" smtClean="0"/>
              <a:t>-Parmi les rédacteurs du document préalable à l’inscription au patrimoine </a:t>
            </a:r>
            <a:r>
              <a:rPr lang="fr-FR" sz="1600" i="1" dirty="0" err="1" smtClean="0"/>
              <a:t>mondial;</a:t>
            </a:r>
            <a:r>
              <a:rPr lang="fr-FR" sz="1600" b="1" i="1" dirty="0" err="1" smtClean="0"/>
              <a:t>M</a:t>
            </a:r>
            <a:r>
              <a:rPr lang="en-US" sz="1600" b="1" i="1" dirty="0" err="1" smtClean="0"/>
              <a:t>rs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Régis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Neyret</a:t>
            </a:r>
            <a:r>
              <a:rPr lang="en-US" sz="1600" b="1" i="1" dirty="0" smtClean="0"/>
              <a:t>, Denis </a:t>
            </a:r>
            <a:r>
              <a:rPr lang="en-US" sz="1600" b="1" i="1" dirty="0" err="1" smtClean="0"/>
              <a:t>Eyraud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Jérome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Francou</a:t>
            </a:r>
            <a:r>
              <a:rPr lang="en-US" sz="1600" b="1" i="1" dirty="0" smtClean="0"/>
              <a:t>, Yves </a:t>
            </a:r>
            <a:r>
              <a:rPr lang="en-US" sz="1600" b="1" i="1" dirty="0" err="1" smtClean="0"/>
              <a:t>Neyrolles</a:t>
            </a:r>
            <a:r>
              <a:rPr lang="en-US" sz="1600" b="1" i="1" dirty="0" smtClean="0"/>
              <a:t> et Didier </a:t>
            </a:r>
            <a:r>
              <a:rPr lang="en-US" sz="1600" b="1" i="1" dirty="0" err="1" smtClean="0"/>
              <a:t>Repellin</a:t>
            </a:r>
            <a:endParaRPr lang="fr-FR" sz="1600" i="1" dirty="0" smtClean="0"/>
          </a:p>
          <a:p>
            <a:r>
              <a:rPr lang="fr-FR" sz="1600" i="1" dirty="0" smtClean="0"/>
              <a:t>-</a:t>
            </a:r>
            <a:r>
              <a:rPr lang="fr-FR" sz="1600" b="1" i="1" dirty="0" smtClean="0"/>
              <a:t>Mr Jacques </a:t>
            </a:r>
            <a:r>
              <a:rPr lang="fr-FR" sz="1600" b="1" i="1" dirty="0" err="1" smtClean="0"/>
              <a:t>Convert</a:t>
            </a:r>
            <a:r>
              <a:rPr lang="fr-FR" sz="1600" i="1" dirty="0" smtClean="0"/>
              <a:t>, Président des Amis du Musée de Lyon, successeur de Michel Thomas </a:t>
            </a:r>
          </a:p>
          <a:p>
            <a:r>
              <a:rPr lang="fr-FR" sz="1600" i="1" dirty="0" smtClean="0"/>
              <a:t>-Les professeurs </a:t>
            </a:r>
            <a:r>
              <a:rPr lang="fr-FR" sz="1600" b="1" i="1" dirty="0" smtClean="0"/>
              <a:t>Nathalie Mathian et André </a:t>
            </a:r>
            <a:r>
              <a:rPr lang="fr-FR" sz="1600" b="1" i="1" dirty="0" err="1" smtClean="0"/>
              <a:t>Pellletier</a:t>
            </a:r>
            <a:r>
              <a:rPr lang="fr-FR" sz="1600" b="1" i="1" dirty="0" smtClean="0"/>
              <a:t> </a:t>
            </a:r>
            <a:endParaRPr lang="fr-FR" sz="1600" i="1" dirty="0" smtClean="0"/>
          </a:p>
          <a:p>
            <a:r>
              <a:rPr lang="fr-FR" sz="1600" i="1" dirty="0" smtClean="0"/>
              <a:t>-</a:t>
            </a:r>
            <a:r>
              <a:rPr lang="fr-FR" sz="1600" b="1" i="1" dirty="0" smtClean="0"/>
              <a:t>Mr Humbert de </a:t>
            </a:r>
            <a:r>
              <a:rPr lang="fr-FR" sz="1600" b="1" i="1" dirty="0" err="1" smtClean="0"/>
              <a:t>Rivaz</a:t>
            </a:r>
            <a:r>
              <a:rPr lang="fr-FR" sz="1600" b="1" i="1" dirty="0" smtClean="0"/>
              <a:t>, </a:t>
            </a:r>
            <a:r>
              <a:rPr lang="fr-FR" sz="1600" i="1" dirty="0" smtClean="0"/>
              <a:t>expert auprès de cet atelier</a:t>
            </a:r>
            <a:endParaRPr lang="fr-FR" sz="1600" dirty="0" smtClean="0"/>
          </a:p>
          <a:p>
            <a:r>
              <a:rPr lang="fr-FR" sz="1600" i="1" dirty="0" smtClean="0"/>
              <a:t>-sans oublier </a:t>
            </a:r>
            <a:r>
              <a:rPr lang="fr-FR" sz="1600" b="1" i="1" dirty="0" smtClean="0"/>
              <a:t>Mr Patrice </a:t>
            </a:r>
            <a:r>
              <a:rPr lang="fr-FR" sz="1600" b="1" i="1" dirty="0" err="1" smtClean="0"/>
              <a:t>Beghain</a:t>
            </a:r>
            <a:r>
              <a:rPr lang="fr-FR" sz="1600" i="1" dirty="0" smtClean="0"/>
              <a:t>, Adjoint au patrimoine de 2001 à 2008 Ce qui confirme le soutien que nous avons eu des élus en 2003. </a:t>
            </a:r>
          </a:p>
          <a:p>
            <a:r>
              <a:rPr lang="fr-FR" sz="1600" i="1" dirty="0" smtClean="0"/>
              <a:t>Sur sa page </a:t>
            </a:r>
            <a:r>
              <a:rPr lang="fr-FR" sz="1600" i="1" dirty="0" err="1" smtClean="0"/>
              <a:t>Facebook</a:t>
            </a:r>
            <a:r>
              <a:rPr lang="fr-FR" sz="1600" i="1" dirty="0" smtClean="0"/>
              <a:t>, il est écrit « Voilà un beau projet,  Il est incompréhensible que les services de la Métropole de Lyon ne veuillent pas le prendre en considération. Fais quelque chose David </a:t>
            </a:r>
            <a:r>
              <a:rPr lang="fr-FR" sz="1600" i="1" dirty="0" err="1" smtClean="0"/>
              <a:t>Kimelfeld</a:t>
            </a:r>
            <a:r>
              <a:rPr lang="fr-FR" sz="1600" i="1" dirty="0" smtClean="0"/>
              <a:t>. »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071934"/>
            <a:ext cx="5486400" cy="4386266"/>
          </a:xfrm>
        </p:spPr>
        <p:txBody>
          <a:bodyPr>
            <a:no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</a:rPr>
              <a:t>Bernard</a:t>
            </a:r>
            <a:endParaRPr lang="fr-FR" i="1" dirty="0" smtClean="0"/>
          </a:p>
          <a:p>
            <a:r>
              <a:rPr lang="fr-FR" sz="1600" i="1" dirty="0" smtClean="0"/>
              <a:t>Nous n’avons pas rencontré </a:t>
            </a:r>
            <a:r>
              <a:rPr lang="fr-FR" sz="1600" b="1" i="1" dirty="0" smtClean="0"/>
              <a:t>une seule personne </a:t>
            </a:r>
            <a:r>
              <a:rPr lang="fr-FR" sz="1600" i="1" dirty="0" smtClean="0"/>
              <a:t>faisant part de sa préférence pour le projet de la métropole.</a:t>
            </a:r>
          </a:p>
          <a:p>
            <a:r>
              <a:rPr lang="fr-FR" sz="1600" i="1" dirty="0" smtClean="0"/>
              <a:t>Nous avons 4960 signatures et de </a:t>
            </a:r>
            <a:r>
              <a:rPr lang="fr-FR" sz="1600" b="1" i="1" dirty="0" smtClean="0"/>
              <a:t>nombreux soutiens de personnes compétentes</a:t>
            </a:r>
          </a:p>
          <a:p>
            <a:r>
              <a:rPr lang="fr-FR" sz="1600" i="1" dirty="0" smtClean="0"/>
              <a:t>- l’association </a:t>
            </a:r>
            <a:r>
              <a:rPr lang="fr-FR" sz="1600" b="1" i="1" dirty="0" smtClean="0"/>
              <a:t>« Renaissance du vieux Lyon » </a:t>
            </a:r>
            <a:endParaRPr lang="fr-FR" sz="1600" i="1" dirty="0" smtClean="0"/>
          </a:p>
          <a:p>
            <a:r>
              <a:rPr lang="fr-FR" sz="1600" i="1" dirty="0" smtClean="0"/>
              <a:t>-Parmi les rédacteurs du document préalable à l’inscription au patrimoine </a:t>
            </a:r>
            <a:r>
              <a:rPr lang="fr-FR" sz="1600" i="1" dirty="0" err="1" smtClean="0"/>
              <a:t>mondial;</a:t>
            </a:r>
            <a:r>
              <a:rPr lang="fr-FR" sz="1600" b="1" i="1" dirty="0" err="1" smtClean="0"/>
              <a:t>M</a:t>
            </a:r>
            <a:r>
              <a:rPr lang="en-US" sz="1600" b="1" i="1" dirty="0" err="1" smtClean="0"/>
              <a:t>rs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Régis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Neyret</a:t>
            </a:r>
            <a:r>
              <a:rPr lang="en-US" sz="1600" b="1" i="1" dirty="0" smtClean="0"/>
              <a:t>, Denis </a:t>
            </a:r>
            <a:r>
              <a:rPr lang="en-US" sz="1600" b="1" i="1" dirty="0" err="1" smtClean="0"/>
              <a:t>Eyraud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Jérome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Francou</a:t>
            </a:r>
            <a:r>
              <a:rPr lang="en-US" sz="1600" b="1" i="1" dirty="0" smtClean="0"/>
              <a:t>, Yves </a:t>
            </a:r>
            <a:r>
              <a:rPr lang="en-US" sz="1600" b="1" i="1" dirty="0" err="1" smtClean="0"/>
              <a:t>Neyrolles</a:t>
            </a:r>
            <a:r>
              <a:rPr lang="en-US" sz="1600" b="1" i="1" dirty="0" smtClean="0"/>
              <a:t> et Didier </a:t>
            </a:r>
            <a:r>
              <a:rPr lang="en-US" sz="1600" b="1" i="1" dirty="0" err="1" smtClean="0"/>
              <a:t>Repellin</a:t>
            </a:r>
            <a:endParaRPr lang="fr-FR" sz="1600" i="1" dirty="0" smtClean="0"/>
          </a:p>
          <a:p>
            <a:r>
              <a:rPr lang="fr-FR" sz="1600" i="1" dirty="0" smtClean="0"/>
              <a:t>-</a:t>
            </a:r>
            <a:r>
              <a:rPr lang="fr-FR" sz="1600" b="1" i="1" dirty="0" smtClean="0"/>
              <a:t>Mr Jacques </a:t>
            </a:r>
            <a:r>
              <a:rPr lang="fr-FR" sz="1600" b="1" i="1" dirty="0" err="1" smtClean="0"/>
              <a:t>Convert</a:t>
            </a:r>
            <a:r>
              <a:rPr lang="fr-FR" sz="1600" i="1" dirty="0" smtClean="0"/>
              <a:t>, Président des Amis du Musée de Lyon, successeur de Michel Thomas </a:t>
            </a:r>
          </a:p>
          <a:p>
            <a:r>
              <a:rPr lang="fr-FR" sz="1600" i="1" dirty="0" smtClean="0"/>
              <a:t>-Les professeurs </a:t>
            </a:r>
            <a:r>
              <a:rPr lang="fr-FR" sz="1600" b="1" i="1" dirty="0" smtClean="0"/>
              <a:t>Nathalie Mathian et André </a:t>
            </a:r>
            <a:r>
              <a:rPr lang="fr-FR" sz="1600" b="1" i="1" dirty="0" err="1" smtClean="0"/>
              <a:t>Pellletier</a:t>
            </a:r>
            <a:r>
              <a:rPr lang="fr-FR" sz="1600" b="1" i="1" dirty="0" smtClean="0"/>
              <a:t> </a:t>
            </a:r>
            <a:endParaRPr lang="fr-FR" sz="1600" i="1" dirty="0" smtClean="0"/>
          </a:p>
          <a:p>
            <a:r>
              <a:rPr lang="fr-FR" sz="1600" i="1" dirty="0" smtClean="0"/>
              <a:t>-</a:t>
            </a:r>
            <a:r>
              <a:rPr lang="fr-FR" sz="1600" b="1" i="1" dirty="0" smtClean="0"/>
              <a:t>Mr Humbert de </a:t>
            </a:r>
            <a:r>
              <a:rPr lang="fr-FR" sz="1600" b="1" i="1" dirty="0" err="1" smtClean="0"/>
              <a:t>Rivaz</a:t>
            </a:r>
            <a:r>
              <a:rPr lang="fr-FR" sz="1600" b="1" i="1" dirty="0" smtClean="0"/>
              <a:t>, </a:t>
            </a:r>
            <a:r>
              <a:rPr lang="fr-FR" sz="1600" i="1" dirty="0" smtClean="0"/>
              <a:t>expert auprès de cet atelier</a:t>
            </a:r>
            <a:endParaRPr lang="fr-FR" sz="1600" dirty="0" smtClean="0"/>
          </a:p>
          <a:p>
            <a:r>
              <a:rPr lang="fr-FR" sz="1600" i="1" dirty="0" smtClean="0"/>
              <a:t>-sans oublier </a:t>
            </a:r>
            <a:r>
              <a:rPr lang="fr-FR" sz="1600" b="1" i="1" dirty="0" smtClean="0"/>
              <a:t>Mr Patrice </a:t>
            </a:r>
            <a:r>
              <a:rPr lang="fr-FR" sz="1600" b="1" i="1" dirty="0" err="1" smtClean="0"/>
              <a:t>Beghain</a:t>
            </a:r>
            <a:r>
              <a:rPr lang="fr-FR" sz="1600" i="1" dirty="0" smtClean="0"/>
              <a:t>, Adjoint au patrimoine de 2001 à 2008 Ce qui confirme le soutien que nous avons eu des élus en 2003. </a:t>
            </a:r>
          </a:p>
          <a:p>
            <a:r>
              <a:rPr lang="fr-FR" sz="1600" i="1" dirty="0" smtClean="0"/>
              <a:t>Sur sa page </a:t>
            </a:r>
            <a:r>
              <a:rPr lang="fr-FR" sz="1600" i="1" dirty="0" err="1" smtClean="0"/>
              <a:t>Facebook</a:t>
            </a:r>
            <a:r>
              <a:rPr lang="fr-FR" sz="1600" i="1" dirty="0" smtClean="0"/>
              <a:t>, il est écrit « Voilà un beau projet,  Il est incompréhensible que les services de la Métropole de Lyon ne veuillent pas le prendre en considération. Fais quelque chose David </a:t>
            </a:r>
            <a:r>
              <a:rPr lang="fr-FR" sz="1600" i="1" dirty="0" err="1" smtClean="0"/>
              <a:t>Kimelfeld</a:t>
            </a:r>
            <a:r>
              <a:rPr lang="fr-FR" sz="1600" i="1" dirty="0" smtClean="0"/>
              <a:t>. »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Bernard</a:t>
            </a:r>
          </a:p>
          <a:p>
            <a:endParaRPr lang="fr-FR" sz="2000" dirty="0" smtClean="0"/>
          </a:p>
          <a:p>
            <a:pPr algn="just"/>
            <a:r>
              <a:rPr lang="fr-FR" sz="2400" dirty="0" smtClean="0"/>
              <a:t>N ’oublions jamais que le temps politique est celui du mandat et que le temps du patrimoine est celui du siècle.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 Il faut éviter l’irréparable  et une concertation est indispensable pour éviter la réalisation d’aménagements manifestement rejetés.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Philippe </a:t>
            </a:r>
          </a:p>
          <a:p>
            <a:pPr algn="just"/>
            <a:r>
              <a:rPr lang="fr-FR" sz="2400" dirty="0" smtClean="0"/>
              <a:t>Dès les années 1990, une première réflexion a été menée par Jean Gabriel </a:t>
            </a:r>
            <a:r>
              <a:rPr lang="fr-FR" sz="2400" dirty="0" err="1" smtClean="0"/>
              <a:t>Mortamet</a:t>
            </a:r>
            <a:r>
              <a:rPr lang="fr-FR" sz="2400" dirty="0" smtClean="0"/>
              <a:t>, Architecte en Chef des monuments historiques, préconisant un espace circulaire devant le porche de l’église.</a:t>
            </a:r>
          </a:p>
          <a:p>
            <a:pPr algn="just"/>
            <a:r>
              <a:rPr lang="fr-FR" sz="2400" dirty="0" smtClean="0"/>
              <a:t>L’objectif d’un tel espace est essentiellement de sécuriser une partie significative de la place tout en rappelant la rotonde du porche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Philippe</a:t>
            </a:r>
          </a:p>
          <a:p>
            <a:endParaRPr lang="fr-FR" sz="2400" dirty="0" smtClean="0"/>
          </a:p>
          <a:p>
            <a:r>
              <a:rPr lang="fr-FR" sz="2400" dirty="0" smtClean="0"/>
              <a:t>Une étude commune dans ce sens a été présentée en 2003 par nos deux associations.</a:t>
            </a:r>
          </a:p>
          <a:p>
            <a:endParaRPr lang="fr-FR" sz="2400" dirty="0" smtClean="0"/>
          </a:p>
          <a:p>
            <a:r>
              <a:rPr lang="fr-FR" sz="2400" dirty="0" smtClean="0"/>
              <a:t>Elle a été très bien reçue par les élus de l’époque. Nous reviendrons sur ce soutien.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Philippe </a:t>
            </a:r>
          </a:p>
          <a:p>
            <a:endParaRPr lang="fr-FR" dirty="0" smtClean="0"/>
          </a:p>
          <a:p>
            <a:pPr algn="just"/>
            <a:r>
              <a:rPr lang="fr-FR" sz="2400" dirty="0" smtClean="0"/>
              <a:t>Ce schéma  de principe  superpose les deux projets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-celui de la Métropole qui prévoit un carrefour à 6 mètres du porche et </a:t>
            </a:r>
          </a:p>
          <a:p>
            <a:pPr algn="just"/>
            <a:r>
              <a:rPr lang="fr-FR" sz="2400" dirty="0" smtClean="0"/>
              <a:t>-celui que nous proposons qui éloigne  les circulations automobiles de la façade.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Bernard</a:t>
            </a:r>
          </a:p>
          <a:p>
            <a:pPr algn="just"/>
            <a:r>
              <a:rPr lang="fr-FR" sz="1600" dirty="0" smtClean="0"/>
              <a:t>Les objectifs sont </a:t>
            </a:r>
          </a:p>
          <a:p>
            <a:pPr algn="just"/>
            <a:r>
              <a:rPr lang="fr-FR" sz="1600" dirty="0" smtClean="0"/>
              <a:t>-</a:t>
            </a:r>
            <a:r>
              <a:rPr lang="fr-FR" sz="1600" b="1" dirty="0" smtClean="0"/>
              <a:t>Rappeler la forme circulaire du porche renaissance</a:t>
            </a:r>
          </a:p>
          <a:p>
            <a:pPr algn="just"/>
            <a:r>
              <a:rPr lang="fr-FR" sz="1600" dirty="0" smtClean="0"/>
              <a:t>-</a:t>
            </a:r>
            <a:r>
              <a:rPr lang="fr-FR" sz="1600" b="1" dirty="0" smtClean="0"/>
              <a:t>Eloigner les voitures et les camions de livraison de la façade</a:t>
            </a:r>
            <a:endParaRPr lang="fr-FR" sz="1600" dirty="0" smtClean="0"/>
          </a:p>
          <a:p>
            <a:pPr algn="just"/>
            <a:r>
              <a:rPr lang="fr-FR" sz="1600" dirty="0" smtClean="0"/>
              <a:t>Dans la situation actuelle seuls les véhicules se dirigeant vers les Jacobins longent la façade</a:t>
            </a:r>
          </a:p>
          <a:p>
            <a:pPr algn="just"/>
            <a:r>
              <a:rPr lang="fr-FR" sz="1600" dirty="0" smtClean="0"/>
              <a:t>Dans le projet actuel, tous les véhicules longent la façade avec un virage à droite pour la Saône</a:t>
            </a:r>
          </a:p>
          <a:p>
            <a:pPr algn="just"/>
            <a:r>
              <a:rPr lang="fr-FR" sz="1600" dirty="0" smtClean="0"/>
              <a:t>Avec notre proposition, tous les véhicules sont éloignés de la façade</a:t>
            </a:r>
          </a:p>
          <a:p>
            <a:pPr algn="just"/>
            <a:r>
              <a:rPr lang="fr-FR" sz="1600" b="1" dirty="0" smtClean="0"/>
              <a:t>-Permettre aux visiteurs d’être bien placés en face de l’église</a:t>
            </a:r>
          </a:p>
          <a:p>
            <a:pPr algn="just"/>
            <a:endParaRPr lang="fr-FR" sz="1600" b="1" dirty="0" smtClean="0"/>
          </a:p>
          <a:p>
            <a:pPr algn="just"/>
            <a:r>
              <a:rPr lang="fr-FR" sz="1600" b="1" dirty="0" smtClean="0"/>
              <a:t>-Sécuriser les sorties de cérémonie (mariages, obsèques, véhicules funéraires)</a:t>
            </a:r>
          </a:p>
          <a:p>
            <a:pPr algn="just"/>
            <a:r>
              <a:rPr lang="fr-FR" sz="1600" dirty="0" smtClean="0"/>
              <a:t>Actuellement les groupe sont séparés en 2,</a:t>
            </a:r>
          </a:p>
          <a:p>
            <a:pPr algn="just"/>
            <a:r>
              <a:rPr lang="fr-FR" sz="1600" dirty="0" smtClean="0"/>
              <a:t>Avec le projet actuel, ils sont séparés en 3, </a:t>
            </a:r>
          </a:p>
          <a:p>
            <a:pPr algn="just"/>
            <a:r>
              <a:rPr lang="fr-FR" sz="1600" dirty="0" smtClean="0"/>
              <a:t>ils ne sont pas séparés dans notre proposition</a:t>
            </a:r>
            <a:r>
              <a:rPr lang="fr-FR" sz="1600" b="1" dirty="0" smtClean="0"/>
              <a:t>.</a:t>
            </a:r>
          </a:p>
          <a:p>
            <a:pPr algn="just"/>
            <a:endParaRPr lang="fr-FR" sz="1600" b="1" dirty="0" smtClean="0"/>
          </a:p>
          <a:p>
            <a:pPr algn="just"/>
            <a:r>
              <a:rPr lang="fr-FR" sz="1600" b="1" dirty="0" smtClean="0"/>
              <a:t>Un mauvais projet; celui présenté par la métropole</a:t>
            </a:r>
          </a:p>
          <a:p>
            <a:pPr algn="just"/>
            <a:r>
              <a:rPr lang="fr-FR" sz="1600" b="1" dirty="0" smtClean="0"/>
              <a:t>Un bon projet; celui proposé par Mr </a:t>
            </a:r>
            <a:r>
              <a:rPr lang="fr-FR" sz="1600" b="1" dirty="0" err="1" smtClean="0"/>
              <a:t>Mortamet</a:t>
            </a:r>
            <a:r>
              <a:rPr lang="fr-FR" sz="1600" b="1" dirty="0" smtClean="0"/>
              <a:t> et repris par nos associations </a:t>
            </a: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Bernard</a:t>
            </a:r>
          </a:p>
          <a:p>
            <a:endParaRPr lang="fr-FR" dirty="0" smtClean="0"/>
          </a:p>
          <a:p>
            <a:r>
              <a:rPr lang="fr-FR" sz="1800" dirty="0" smtClean="0"/>
              <a:t>Je ne vais pas lire ce listing; ce serait fastidieux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just"/>
            <a:r>
              <a:rPr lang="fr-FR" sz="2400" dirty="0" smtClean="0"/>
              <a:t>Simplement; </a:t>
            </a:r>
          </a:p>
          <a:p>
            <a:pPr algn="just"/>
            <a:r>
              <a:rPr lang="fr-FR" sz="2400" dirty="0" smtClean="0"/>
              <a:t>-les éléments de programme nous ont été refusés,</a:t>
            </a:r>
          </a:p>
          <a:p>
            <a:pPr algn="just"/>
            <a:r>
              <a:rPr lang="fr-FR" sz="2400" dirty="0" smtClean="0"/>
              <a:t>-Le CIL a fourni en octobre 2016 une étude visant à alléger la circulation automobile il fallu 18 mois pour être reçus.</a:t>
            </a:r>
          </a:p>
          <a:p>
            <a:pPr algn="just"/>
            <a:r>
              <a:rPr lang="fr-FR" sz="2400" dirty="0" smtClean="0"/>
              <a:t>-Tout au long de l’année 2018 nous n‘avons eu de cesse d’attirer l’attention des élus sur le cas de la place Saint </a:t>
            </a:r>
            <a:r>
              <a:rPr lang="fr-FR" sz="2400" dirty="0" err="1" smtClean="0"/>
              <a:t>Nizier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900" dirty="0" smtClean="0">
                <a:solidFill>
                  <a:srgbClr val="FF0000"/>
                </a:solidFill>
              </a:rPr>
              <a:t>Bernard</a:t>
            </a:r>
            <a:r>
              <a:rPr lang="fr-FR" sz="2900" dirty="0" smtClean="0"/>
              <a:t> </a:t>
            </a:r>
          </a:p>
          <a:p>
            <a:endParaRPr lang="fr-FR" dirty="0" smtClean="0"/>
          </a:p>
          <a:p>
            <a:r>
              <a:rPr lang="fr-FR" sz="2400" dirty="0" smtClean="0"/>
              <a:t>L’argumentation de la métropole sur la « structure viaire » rectiligne de l’axe </a:t>
            </a:r>
            <a:r>
              <a:rPr lang="fr-FR" sz="2400" dirty="0" err="1" smtClean="0"/>
              <a:t>Chenavard</a:t>
            </a:r>
            <a:r>
              <a:rPr lang="fr-FR" sz="2400" dirty="0" smtClean="0"/>
              <a:t> Brest   ne nous semble pas prépondérante</a:t>
            </a:r>
          </a:p>
          <a:p>
            <a:endParaRPr lang="fr-FR" sz="2400" dirty="0" smtClean="0"/>
          </a:p>
          <a:p>
            <a:pPr algn="just"/>
            <a:r>
              <a:rPr lang="fr-FR" sz="2800" dirty="0" smtClean="0"/>
              <a:t>-Pour l’inscription au Patrimoine mondial, </a:t>
            </a:r>
            <a:r>
              <a:rPr lang="fr-FR" sz="2800" b="1" dirty="0" smtClean="0"/>
              <a:t>l’axe </a:t>
            </a:r>
            <a:r>
              <a:rPr lang="fr-FR" sz="2800" b="1" dirty="0" err="1" smtClean="0"/>
              <a:t>Chenavard</a:t>
            </a:r>
            <a:r>
              <a:rPr lang="fr-FR" sz="2800" b="1" dirty="0" smtClean="0"/>
              <a:t> Brest n’est pas repris comme étant emblématique des tracés du XIXème </a:t>
            </a:r>
            <a:r>
              <a:rPr lang="fr-FR" sz="2800" b="1" dirty="0" err="1" smtClean="0"/>
              <a:t>siécle</a:t>
            </a:r>
            <a:endParaRPr lang="fr-FR" sz="2800" b="1" dirty="0" smtClean="0"/>
          </a:p>
          <a:p>
            <a:pPr algn="just"/>
            <a:r>
              <a:rPr lang="fr-FR" sz="2800" dirty="0" smtClean="0"/>
              <a:t>-les aménagements proposés </a:t>
            </a:r>
            <a:r>
              <a:rPr lang="fr-FR" sz="2800" b="1" dirty="0" smtClean="0"/>
              <a:t>n’affectent en rien la vision sur le bâti de l’axe,</a:t>
            </a:r>
          </a:p>
          <a:p>
            <a:pPr algn="just"/>
            <a:r>
              <a:rPr lang="fr-FR" sz="2800" dirty="0" smtClean="0"/>
              <a:t>-ils ressortent du même principe retenu </a:t>
            </a:r>
            <a:r>
              <a:rPr lang="fr-FR" sz="2800" b="1" dirty="0" smtClean="0"/>
              <a:t>avec raison par la métropole à l’</a:t>
            </a:r>
            <a:r>
              <a:rPr lang="fr-FR" sz="2800" b="1" dirty="0" err="1" smtClean="0"/>
              <a:t>extrêmité</a:t>
            </a:r>
            <a:r>
              <a:rPr lang="fr-FR" sz="2800" b="1" dirty="0" smtClean="0"/>
              <a:t> de la rue de Brest côté Jacobins</a:t>
            </a:r>
            <a:r>
              <a:rPr lang="fr-FR" sz="2800" dirty="0" smtClean="0"/>
              <a:t>. Pourquoi un trottoir en courbe est-il possible aux jacobins et un trottoir en demi-cercle est-il interdit place Saint </a:t>
            </a:r>
            <a:r>
              <a:rPr lang="fr-FR" sz="2800" dirty="0" err="1" smtClean="0"/>
              <a:t>Nizier</a:t>
            </a:r>
            <a:r>
              <a:rPr lang="fr-FR" sz="2800" dirty="0" smtClean="0"/>
              <a:t>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Philippe</a:t>
            </a:r>
          </a:p>
          <a:p>
            <a:endParaRPr lang="fr-FR" dirty="0" smtClean="0"/>
          </a:p>
          <a:p>
            <a:pPr algn="just"/>
            <a:r>
              <a:rPr lang="fr-FR" sz="2400" dirty="0" smtClean="0"/>
              <a:t>Lors d’une ultime réunion, nos interlocuteurs ont été dans l’impossibilité de contester nos arguments sur</a:t>
            </a:r>
          </a:p>
          <a:p>
            <a:pPr algn="just">
              <a:buFontTx/>
              <a:buChar char="-"/>
            </a:pPr>
            <a:r>
              <a:rPr lang="fr-FR" sz="2400" b="1" dirty="0" smtClean="0"/>
              <a:t>La création d’un carrefour </a:t>
            </a:r>
            <a:r>
              <a:rPr lang="fr-FR" sz="2400" dirty="0" smtClean="0"/>
              <a:t>au droit du porche et l’existante d’une </a:t>
            </a:r>
            <a:r>
              <a:rPr lang="fr-FR" sz="2400" b="1" dirty="0" smtClean="0"/>
              <a:t>voie routière en face du porche</a:t>
            </a:r>
          </a:p>
          <a:p>
            <a:pPr algn="just">
              <a:buFontTx/>
              <a:buChar char="-"/>
            </a:pPr>
            <a:r>
              <a:rPr lang="fr-FR" sz="2400" b="1" dirty="0" smtClean="0"/>
              <a:t>Le rappel du porche </a:t>
            </a:r>
            <a:r>
              <a:rPr lang="fr-FR" sz="2400" dirty="0" smtClean="0"/>
              <a:t>par une forme arrondie de l’espace public</a:t>
            </a:r>
          </a:p>
          <a:p>
            <a:pPr algn="just">
              <a:buFontTx/>
              <a:buChar char="-"/>
            </a:pPr>
            <a:r>
              <a:rPr lang="fr-FR" sz="2400" b="1" dirty="0" smtClean="0"/>
              <a:t>La possibilité d’éviter toute coupure entre groupes</a:t>
            </a:r>
            <a:r>
              <a:rPr lang="fr-FR" sz="2400" dirty="0" smtClean="0"/>
              <a:t> de visiteurs ou à la sortie de cérémonies. 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Philippe</a:t>
            </a:r>
          </a:p>
          <a:p>
            <a:endParaRPr lang="fr-FR" sz="2400" dirty="0" smtClean="0"/>
          </a:p>
          <a:p>
            <a:pPr algn="just"/>
            <a:r>
              <a:rPr lang="fr-FR" sz="2400" dirty="0" smtClean="0"/>
              <a:t>Devant le refus total de dialogue, nous nous sommes rapprochés des citoyens lors des journées Européennes du Patrimoine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 smtClean="0"/>
              <a:t>700 signatures de notre pétition en 2 jours !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Forts de l’appui des citoyens et de personnes compétentes dans le domaine du patrimoine, nous avons formellement demandé à la Métropole et à la Mairie de Lyon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-de différer les travaux prévus et </a:t>
            </a:r>
          </a:p>
          <a:p>
            <a:pPr algn="just"/>
            <a:r>
              <a:rPr lang="fr-FR" sz="2400" dirty="0" smtClean="0"/>
              <a:t>-d’engager une véritable concertation.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La métropole a confirmé son refus mais nous n’avons toujours pas de réponse à nos deux derniers courriers adressés directement au Président de la Métropole et au Maire de Lyon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61A5-52FE-4A5A-9111-979ED260A71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A051-ABBA-4B87-B67B-252A05521F5F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F9BB-D2D3-43EA-9EC8-EAF662DB90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ASSEMBLEE GENERALE ORDINAIRE</a:t>
            </a:r>
            <a:br>
              <a:rPr lang="fr-FR" dirty="0" smtClean="0"/>
            </a:br>
            <a:r>
              <a:rPr lang="fr-FR" dirty="0" smtClean="0"/>
              <a:t>31 janvier 2019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r>
              <a:rPr lang="fr-FR" dirty="0" smtClean="0"/>
              <a:t>RAPPORT D’ACTIVITE</a:t>
            </a:r>
          </a:p>
          <a:p>
            <a:r>
              <a:rPr lang="fr-FR" dirty="0" smtClean="0"/>
              <a:t>RAPPORT FINANCIER</a:t>
            </a:r>
          </a:p>
          <a:p>
            <a:pPr lvl="0"/>
            <a:r>
              <a:rPr lang="fr-FR" dirty="0" smtClean="0"/>
              <a:t>CONSEIL D’ADMINISTRATION</a:t>
            </a:r>
          </a:p>
          <a:p>
            <a:pPr lvl="0"/>
            <a:r>
              <a:rPr lang="fr-FR" dirty="0" smtClean="0"/>
              <a:t>QUESTIONS DIVERSES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5472608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tx1"/>
                </a:solidFill>
              </a:rPr>
              <a:t>LES DEUX PROJETS </a:t>
            </a: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32656"/>
            <a:ext cx="3357586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bcolo\AppData\Local\Microsoft\Windows\INetCache\Content.Word\Capture d’écran (116)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85926"/>
            <a:ext cx="63808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5472608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UNE PLACE SECURISEE ET CONVIVIALE, PAS UN CARREFOUR</a:t>
            </a:r>
            <a:endParaRPr lang="fr-FR" sz="1800" b="1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32656"/>
            <a:ext cx="3071834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Users\user\Desktop\OneDrive\pièces jointes\Parvis-Fig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71612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Users\user\Desktop\OneDrive\pièces jointes\Parvis-Fig 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71612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Users\user\Desktop\OneDrive\pièces jointes\Parvis-Fig 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571612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00100" y="3714752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Objectifs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Rappeler la forme circulaire du porche renaissance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-Eviter de rabattre devant la façade la circulation routière vers la Saône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-Eviter un carrefour au droit du porche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-Permettre aux visiteurs d’être bien placés en face de l’édifice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-Sécuriser les sorties de cérémonie (obsèques, mariages, véhicules funéraires,…)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 bonne option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 celle présentée par les Amis de St  </a:t>
            </a:r>
            <a:r>
              <a:rPr lang="fr-FR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Nizier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et le CIL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 mauvaise option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 celle retenue par la métropole et la ville (pire que la situation actuelle)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1196752"/>
            <a:ext cx="7929618" cy="566124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DE NOMBREUSES DEMANDES DE DIALOGUE </a:t>
            </a:r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Automne 2017 </a:t>
            </a:r>
            <a:r>
              <a:rPr lang="fr-FR" sz="1800" dirty="0" smtClean="0">
                <a:solidFill>
                  <a:schemeClr val="tx1"/>
                </a:solidFill>
              </a:rPr>
              <a:t>; contacts CIL/AESN Relance de la Métropole</a:t>
            </a:r>
          </a:p>
          <a:p>
            <a:pPr algn="l"/>
            <a:endParaRPr lang="fr-FR" sz="1800" dirty="0" smtClean="0">
              <a:solidFill>
                <a:schemeClr val="tx1"/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TOUT AU LONG DE L’ANNEE 2018 NOUS AVONS ATTIRE L’ATTENTION DES ELUS</a:t>
            </a:r>
          </a:p>
          <a:p>
            <a:pPr algn="l"/>
            <a:endParaRPr lang="fr-FR" sz="1800" b="1" dirty="0" smtClean="0">
              <a:solidFill>
                <a:schemeClr val="tx1"/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Janvier 2018 </a:t>
            </a:r>
            <a:r>
              <a:rPr lang="fr-FR" sz="1800" dirty="0" smtClean="0">
                <a:solidFill>
                  <a:schemeClr val="tx1"/>
                </a:solidFill>
              </a:rPr>
              <a:t>; sensibilisation de Mr le Faou sur Saint </a:t>
            </a:r>
            <a:r>
              <a:rPr lang="fr-FR" sz="1800" dirty="0" err="1" smtClean="0">
                <a:solidFill>
                  <a:schemeClr val="tx1"/>
                </a:solidFill>
              </a:rPr>
              <a:t>Nizier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/>
            <a:r>
              <a:rPr lang="fr-FR" sz="1800" b="1" dirty="0">
                <a:solidFill>
                  <a:schemeClr val="tx1"/>
                </a:solidFill>
              </a:rPr>
              <a:t>8</a:t>
            </a:r>
            <a:r>
              <a:rPr lang="fr-FR" sz="1800" b="1" dirty="0" smtClean="0">
                <a:solidFill>
                  <a:schemeClr val="tx1"/>
                </a:solidFill>
              </a:rPr>
              <a:t> Mars 2018 </a:t>
            </a:r>
            <a:r>
              <a:rPr lang="fr-FR" sz="1800" dirty="0" smtClean="0">
                <a:solidFill>
                  <a:schemeClr val="tx1"/>
                </a:solidFill>
              </a:rPr>
              <a:t>; Réunion sur l’étude de 2016 </a:t>
            </a:r>
            <a:r>
              <a:rPr lang="fr-FR" sz="1800" b="1" dirty="0" smtClean="0">
                <a:solidFill>
                  <a:schemeClr val="tx1"/>
                </a:solidFill>
              </a:rPr>
              <a:t>(18 mois après !) </a:t>
            </a:r>
            <a:r>
              <a:rPr lang="fr-FR" sz="1800" dirty="0" smtClean="0">
                <a:solidFill>
                  <a:schemeClr val="tx1"/>
                </a:solidFill>
              </a:rPr>
              <a:t>et Demande de concertation sur Saint </a:t>
            </a:r>
            <a:r>
              <a:rPr lang="fr-FR" sz="1800" dirty="0" err="1" smtClean="0">
                <a:solidFill>
                  <a:schemeClr val="tx1"/>
                </a:solidFill>
              </a:rPr>
              <a:t>Nizier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12 mars 2018 </a:t>
            </a:r>
            <a:r>
              <a:rPr lang="fr-FR" sz="1800" dirty="0" smtClean="0">
                <a:solidFill>
                  <a:schemeClr val="tx1"/>
                </a:solidFill>
              </a:rPr>
              <a:t>; confirmation formelle de notre demande pour St </a:t>
            </a:r>
            <a:r>
              <a:rPr lang="fr-FR" sz="1800" dirty="0" err="1" smtClean="0">
                <a:solidFill>
                  <a:schemeClr val="tx1"/>
                </a:solidFill>
              </a:rPr>
              <a:t>Nizier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b="1" dirty="0" smtClean="0">
                <a:solidFill>
                  <a:schemeClr val="tx1"/>
                </a:solidFill>
              </a:rPr>
              <a:t>(sans réponse)</a:t>
            </a:r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30 Mai 2018 </a:t>
            </a:r>
            <a:r>
              <a:rPr lang="fr-FR" sz="1800" dirty="0" smtClean="0">
                <a:solidFill>
                  <a:schemeClr val="tx1"/>
                </a:solidFill>
              </a:rPr>
              <a:t>;lettre demandant les motifs de la non prise en compte de la proposition</a:t>
            </a:r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23 Juillet 2018 </a:t>
            </a:r>
            <a:r>
              <a:rPr lang="fr-FR" sz="1800" dirty="0" smtClean="0">
                <a:solidFill>
                  <a:schemeClr val="tx1"/>
                </a:solidFill>
              </a:rPr>
              <a:t>; réponse de la Métropole</a:t>
            </a:r>
          </a:p>
          <a:p>
            <a:pPr algn="just"/>
            <a:r>
              <a:rPr lang="fr-FR" sz="1800" b="1" i="1" dirty="0" smtClean="0">
                <a:solidFill>
                  <a:schemeClr val="tx1"/>
                </a:solidFill>
              </a:rPr>
              <a:t>votre proposition de  tracé de la rue </a:t>
            </a:r>
            <a:r>
              <a:rPr lang="fr-FR" sz="1800" b="1" i="1" dirty="0" err="1" smtClean="0">
                <a:solidFill>
                  <a:schemeClr val="tx1"/>
                </a:solidFill>
              </a:rPr>
              <a:t>Chenavard</a:t>
            </a:r>
            <a:r>
              <a:rPr lang="fr-FR" sz="1800" b="1" i="1" dirty="0" smtClean="0">
                <a:solidFill>
                  <a:schemeClr val="tx1"/>
                </a:solidFill>
              </a:rPr>
              <a:t> en forme de courbe ne correspond pas  à la structure viaire historique et existante de la presqu’île et n’est donc pas cohérente du point de vue urbain.</a:t>
            </a:r>
          </a:p>
          <a:p>
            <a:pPr algn="l"/>
            <a:endParaRPr lang="fr-FR" sz="1800" dirty="0" smtClean="0">
              <a:solidFill>
                <a:schemeClr val="tx1"/>
              </a:solidFill>
            </a:endParaRPr>
          </a:p>
          <a:p>
            <a:pPr algn="l"/>
            <a:endParaRPr lang="fr-FR" sz="1800" dirty="0" smtClean="0">
              <a:solidFill>
                <a:schemeClr val="tx1"/>
              </a:solidFill>
            </a:endParaRPr>
          </a:p>
          <a:p>
            <a:pPr algn="l"/>
            <a:endParaRPr lang="fr-FR" sz="1800" dirty="0" smtClean="0">
              <a:solidFill>
                <a:schemeClr val="tx1"/>
              </a:solidFill>
            </a:endParaRPr>
          </a:p>
          <a:p>
            <a:pPr algn="l"/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2656"/>
            <a:ext cx="2857520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7929618" cy="5500726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LE TRACE DE LA RUE CHENAVARD/BREST </a:t>
            </a:r>
          </a:p>
          <a:p>
            <a:pPr algn="l"/>
            <a:r>
              <a:rPr lang="fr-FR" sz="1800" dirty="0" smtClean="0">
                <a:solidFill>
                  <a:schemeClr val="tx1"/>
                </a:solidFill>
              </a:rPr>
              <a:t>Argumentation de la Métropole;</a:t>
            </a:r>
          </a:p>
          <a:p>
            <a:pPr algn="just"/>
            <a:r>
              <a:rPr lang="fr-FR" sz="1800" i="1" dirty="0" smtClean="0">
                <a:solidFill>
                  <a:schemeClr val="tx1"/>
                </a:solidFill>
              </a:rPr>
              <a:t>votre proposition de  tracé de la rue </a:t>
            </a:r>
            <a:r>
              <a:rPr lang="fr-FR" sz="1800" i="1" dirty="0" err="1" smtClean="0">
                <a:solidFill>
                  <a:schemeClr val="tx1"/>
                </a:solidFill>
              </a:rPr>
              <a:t>Chenavard</a:t>
            </a:r>
            <a:r>
              <a:rPr lang="fr-FR" sz="1800" i="1" dirty="0" smtClean="0">
                <a:solidFill>
                  <a:schemeClr val="tx1"/>
                </a:solidFill>
              </a:rPr>
              <a:t> en forme de courbe ne correspond pas  à la structure viaire historique et existante de la presqu’île et n’est donc pas cohérente du point de vue urbain. </a:t>
            </a:r>
          </a:p>
          <a:p>
            <a:pPr algn="just"/>
            <a:r>
              <a:rPr lang="fr-FR" sz="1800" b="1" i="1" dirty="0" smtClean="0">
                <a:solidFill>
                  <a:schemeClr val="tx1"/>
                </a:solidFill>
              </a:rPr>
              <a:t>Or</a:t>
            </a:r>
          </a:p>
          <a:p>
            <a:pPr algn="just"/>
            <a:r>
              <a:rPr lang="fr-FR" sz="1800" dirty="0" smtClean="0">
                <a:solidFill>
                  <a:schemeClr val="tx1"/>
                </a:solidFill>
              </a:rPr>
              <a:t>Dans le dossier de classement au patrimoine mondial</a:t>
            </a:r>
            <a:r>
              <a:rPr lang="fr-FR" sz="1800" b="1" dirty="0" smtClean="0">
                <a:solidFill>
                  <a:schemeClr val="tx1"/>
                </a:solidFill>
              </a:rPr>
              <a:t>, cet axe n’est pas évoqué </a:t>
            </a:r>
            <a:r>
              <a:rPr lang="fr-FR" sz="1800" dirty="0" smtClean="0">
                <a:solidFill>
                  <a:schemeClr val="tx1"/>
                </a:solidFill>
              </a:rPr>
              <a:t>contrairement aux rues de la République et Edouard Herriot. </a:t>
            </a:r>
          </a:p>
          <a:p>
            <a:pPr algn="just"/>
            <a:r>
              <a:rPr lang="fr-FR" sz="1800" b="1" dirty="0" smtClean="0">
                <a:solidFill>
                  <a:schemeClr val="tx1"/>
                </a:solidFill>
              </a:rPr>
              <a:t>De plus, les aménagements que nous proposons n’affectent en rien la vision des immeubles, </a:t>
            </a:r>
            <a:r>
              <a:rPr lang="fr-FR" sz="1800" dirty="0" smtClean="0">
                <a:solidFill>
                  <a:schemeClr val="tx1"/>
                </a:solidFill>
              </a:rPr>
              <a:t>comme d’ailleurs l’aménagement que la Métropole a créé à l’extrémité de la rue de Brest côté place des Jacobins (trottoir en courbe).</a:t>
            </a: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  <a:p>
            <a:pPr algn="just"/>
            <a:endParaRPr lang="fr-FR" sz="1800" b="1" i="1" dirty="0" smtClean="0">
              <a:solidFill>
                <a:schemeClr val="tx1"/>
              </a:solidFill>
            </a:endParaRPr>
          </a:p>
          <a:p>
            <a:pPr algn="l"/>
            <a:endParaRPr lang="fr-FR" sz="1800" dirty="0" smtClean="0">
              <a:solidFill>
                <a:schemeClr val="tx1"/>
              </a:solidFill>
            </a:endParaRPr>
          </a:p>
          <a:p>
            <a:pPr algn="l"/>
            <a:endParaRPr lang="fr-FR" sz="1800" dirty="0" smtClean="0">
              <a:solidFill>
                <a:schemeClr val="tx1"/>
              </a:solidFill>
            </a:endParaRPr>
          </a:p>
          <a:p>
            <a:pPr algn="l"/>
            <a:endParaRPr lang="fr-FR" sz="1800" dirty="0" smtClean="0">
              <a:solidFill>
                <a:schemeClr val="tx1"/>
              </a:solidFill>
            </a:endParaRPr>
          </a:p>
          <a:p>
            <a:pPr algn="l"/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2656"/>
            <a:ext cx="3929090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43446"/>
            <a:ext cx="835662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1196752"/>
            <a:ext cx="7572428" cy="5472608"/>
          </a:xfrm>
        </p:spPr>
        <p:txBody>
          <a:bodyPr>
            <a:normAutofit fontScale="85000" lnSpcReduction="10000"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12 Septembre 2018; </a:t>
            </a:r>
          </a:p>
          <a:p>
            <a:r>
              <a:rPr lang="fr-FR" sz="3600" dirty="0" smtClean="0">
                <a:solidFill>
                  <a:schemeClr val="tx1"/>
                </a:solidFill>
              </a:rPr>
              <a:t>Une ultime réunion avant action</a:t>
            </a:r>
          </a:p>
          <a:p>
            <a:endParaRPr lang="fr-FR" sz="2400" i="1" dirty="0">
              <a:solidFill>
                <a:schemeClr val="tx1"/>
              </a:solidFill>
            </a:endParaRP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Nos deux associations sont reçues par le Vice Président de la Métropole et l’adjoint au Maire de Lyon. 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Ils confirment leur position </a:t>
            </a:r>
            <a:r>
              <a:rPr lang="fr-FR" sz="2400" b="1" dirty="0" smtClean="0">
                <a:solidFill>
                  <a:schemeClr val="tx1"/>
                </a:solidFill>
              </a:rPr>
              <a:t>mais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sont dans l’impossibilité de contester que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-les </a:t>
            </a:r>
            <a:r>
              <a:rPr lang="fr-FR" sz="2400" dirty="0">
                <a:solidFill>
                  <a:schemeClr val="tx1"/>
                </a:solidFill>
              </a:rPr>
              <a:t>études actuelles de la métropole présentaient deux </a:t>
            </a:r>
            <a:r>
              <a:rPr lang="fr-FR" sz="2400" dirty="0" smtClean="0">
                <a:solidFill>
                  <a:schemeClr val="tx1"/>
                </a:solidFill>
              </a:rPr>
              <a:t>inconvénients</a:t>
            </a:r>
            <a:endParaRPr lang="fr-FR" sz="2400" dirty="0">
              <a:solidFill>
                <a:schemeClr val="tx1"/>
              </a:solidFill>
            </a:endParaRPr>
          </a:p>
          <a:p>
            <a:pPr lvl="1" algn="just"/>
            <a:r>
              <a:rPr lang="fr-FR" sz="2000" dirty="0" smtClean="0">
                <a:solidFill>
                  <a:schemeClr val="tx1"/>
                </a:solidFill>
              </a:rPr>
              <a:t>-la création d’un carrefour à proximité immédiate du porche Renaissance  </a:t>
            </a:r>
            <a:endParaRPr lang="fr-FR" sz="2000" dirty="0">
              <a:solidFill>
                <a:schemeClr val="tx1"/>
              </a:solidFill>
            </a:endParaRPr>
          </a:p>
          <a:p>
            <a:pPr lvl="1" algn="just"/>
            <a:r>
              <a:rPr lang="fr-FR" sz="2000" dirty="0" smtClean="0">
                <a:solidFill>
                  <a:schemeClr val="tx1"/>
                </a:solidFill>
              </a:rPr>
              <a:t>-les </a:t>
            </a:r>
            <a:r>
              <a:rPr lang="fr-FR" sz="2000" dirty="0">
                <a:solidFill>
                  <a:schemeClr val="tx1"/>
                </a:solidFill>
              </a:rPr>
              <a:t>personnes et groupes de visiteurs souhaitant admirer de face le porche et la façade devraient se tenir sur la chaussée.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-la </a:t>
            </a:r>
            <a:r>
              <a:rPr lang="fr-FR" sz="2400" dirty="0">
                <a:solidFill>
                  <a:schemeClr val="tx1"/>
                </a:solidFill>
              </a:rPr>
              <a:t>forme arrondie d’un </a:t>
            </a:r>
            <a:r>
              <a:rPr lang="fr-FR" sz="2400" dirty="0" smtClean="0">
                <a:solidFill>
                  <a:schemeClr val="tx1"/>
                </a:solidFill>
              </a:rPr>
              <a:t>espace public </a:t>
            </a:r>
            <a:r>
              <a:rPr lang="fr-FR" sz="2400" dirty="0">
                <a:solidFill>
                  <a:schemeClr val="tx1"/>
                </a:solidFill>
              </a:rPr>
              <a:t>rappellerait la coupole du porche Renaissance. 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-la création d’un parvis ne créerait pas de coupure pour les groupes de visiteurs ou entre les personnes ayant participé à des cérémonies (obsèques, mariages,…) </a:t>
            </a: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2628900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bcolo\OneDrive\Pièces jointes\Logo St Niz couleu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67247" cy="5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4664"/>
            <a:ext cx="22128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208912" cy="5472608"/>
          </a:xfrm>
        </p:spPr>
        <p:txBody>
          <a:bodyPr>
            <a:normAutofit/>
          </a:bodyPr>
          <a:lstStyle/>
          <a:p>
            <a:r>
              <a:rPr lang="fr-FR" sz="1700" b="1" dirty="0" smtClean="0">
                <a:solidFill>
                  <a:schemeClr val="tx1"/>
                </a:solidFill>
              </a:rPr>
              <a:t>UN SOUTIEN DU PUBLIC ET UNE INTERPELLATION DE LA METROPOLE ET DE LA MAIRIE</a:t>
            </a:r>
          </a:p>
          <a:p>
            <a:endParaRPr lang="fr-FR" sz="17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1900" dirty="0" smtClean="0">
                <a:solidFill>
                  <a:schemeClr val="tx1"/>
                </a:solidFill>
              </a:rPr>
              <a:t>Devant l’impossibilité d’ouvrir un dialogue constructif,  nos deux associations ont lancé une pétition à l’occasion des journées Européennes du Patrimoine (15 et 16 septembre 2018)</a:t>
            </a:r>
            <a:endParaRPr lang="fr-FR" sz="1900" i="1" dirty="0" smtClean="0">
              <a:solidFill>
                <a:schemeClr val="tx1"/>
              </a:solidFill>
            </a:endParaRPr>
          </a:p>
          <a:p>
            <a:pPr algn="l"/>
            <a:r>
              <a:rPr lang="fr-FR" sz="1900" i="1" dirty="0" smtClean="0">
                <a:solidFill>
                  <a:schemeClr val="tx1"/>
                </a:solidFill>
              </a:rPr>
              <a:t>Nous recueillons 700 signatures sous forme papier (en 2 jours !).</a:t>
            </a:r>
          </a:p>
          <a:p>
            <a:pPr algn="l"/>
            <a:r>
              <a:rPr lang="fr-FR" sz="1900" b="1" dirty="0" smtClean="0">
                <a:solidFill>
                  <a:schemeClr val="tx1"/>
                </a:solidFill>
              </a:rPr>
              <a:t>Le 17 Septembre 2018</a:t>
            </a:r>
            <a:r>
              <a:rPr lang="fr-FR" sz="1900" dirty="0" smtClean="0">
                <a:solidFill>
                  <a:schemeClr val="tx1"/>
                </a:solidFill>
              </a:rPr>
              <a:t>, forts de cet appui du public, nous demandons au président de la métropole de </a:t>
            </a:r>
            <a:r>
              <a:rPr lang="fr-FR" sz="1900" b="1" dirty="0" smtClean="0">
                <a:solidFill>
                  <a:schemeClr val="tx1"/>
                </a:solidFill>
              </a:rPr>
              <a:t>différer les travaux </a:t>
            </a:r>
            <a:r>
              <a:rPr lang="fr-FR" sz="1900" dirty="0" smtClean="0">
                <a:solidFill>
                  <a:schemeClr val="tx1"/>
                </a:solidFill>
              </a:rPr>
              <a:t>tels qu’ils sont prévus et demandons une véritable concertation.</a:t>
            </a:r>
          </a:p>
          <a:p>
            <a:pPr algn="l"/>
            <a:r>
              <a:rPr lang="fr-FR" sz="1900" b="1" dirty="0" smtClean="0">
                <a:solidFill>
                  <a:schemeClr val="tx1"/>
                </a:solidFill>
              </a:rPr>
              <a:t>Le 7 novembre 2018  (lettre reçue le 6 décembre) </a:t>
            </a:r>
            <a:r>
              <a:rPr lang="fr-FR" sz="1900" dirty="0" smtClean="0">
                <a:solidFill>
                  <a:schemeClr val="tx1"/>
                </a:solidFill>
              </a:rPr>
              <a:t>la Métropole confirme le rejet de notre proposition </a:t>
            </a:r>
          </a:p>
          <a:p>
            <a:pPr algn="l"/>
            <a:r>
              <a:rPr lang="fr-FR" sz="1900" b="1" dirty="0" smtClean="0">
                <a:solidFill>
                  <a:schemeClr val="tx1"/>
                </a:solidFill>
              </a:rPr>
              <a:t>Le 22 octobre 2018 et le 28 novembre 2018 nous confirmons notre demande (sans réponse à la date d’aujourd’hui),</a:t>
            </a:r>
          </a:p>
          <a:p>
            <a:pPr algn="l"/>
            <a:r>
              <a:rPr lang="fr-FR" sz="1900" b="1" dirty="0" smtClean="0">
                <a:solidFill>
                  <a:schemeClr val="tx1"/>
                </a:solidFill>
              </a:rPr>
              <a:t>Le 13 novembre 2018, nous organisons une conférence de presse</a:t>
            </a:r>
          </a:p>
          <a:p>
            <a:pPr algn="l"/>
            <a:r>
              <a:rPr lang="fr-FR" sz="1900" b="1" dirty="0" smtClean="0">
                <a:solidFill>
                  <a:schemeClr val="tx1"/>
                </a:solidFill>
              </a:rPr>
              <a:t>Le 21 décembre 2018, nous participons à un atelier du patrimoine</a:t>
            </a:r>
          </a:p>
          <a:p>
            <a:pPr algn="l"/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endParaRPr lang="fr-FR" sz="2400" i="1" dirty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2656"/>
            <a:ext cx="3429024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196752"/>
            <a:ext cx="8286808" cy="547260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UNE DECOUVERTE ET UNE NOUVELLE ACTION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-Début janvier 2019, disposant enfin de documents côtés, nous découvrons que la largeur du trottoir devant l’église serait diminuée de plus d’un mètre. </a:t>
            </a:r>
          </a:p>
          <a:p>
            <a:pPr algn="just"/>
            <a:endParaRPr lang="fr-FR" sz="2400" dirty="0" smtClean="0">
              <a:solidFill>
                <a:schemeClr val="tx1"/>
              </a:solidFill>
            </a:endParaRPr>
          </a:p>
          <a:p>
            <a:pPr algn="just"/>
            <a:endParaRPr lang="fr-FR" sz="2800" dirty="0" smtClean="0">
              <a:solidFill>
                <a:schemeClr val="tx1"/>
              </a:solidFill>
            </a:endParaRPr>
          </a:p>
          <a:p>
            <a:pPr algn="just"/>
            <a:endParaRPr lang="fr-FR" sz="1800" b="1" i="1" dirty="0" smtClean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2628900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bcolo\OneDrive\Pièces jointes\Logo St Niz couleu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67247" cy="5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4664"/>
            <a:ext cx="22128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214686"/>
            <a:ext cx="62674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196752"/>
            <a:ext cx="8286808" cy="547260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UNE DECOUVERTE ET UNE ACTION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C</a:t>
            </a:r>
            <a:r>
              <a:rPr lang="fr-FR" sz="2400" b="1" dirty="0" smtClean="0">
                <a:solidFill>
                  <a:schemeClr val="tx1"/>
                </a:solidFill>
              </a:rPr>
              <a:t>onséquence très néfaste sur la sécurité des personnes.</a:t>
            </a:r>
          </a:p>
          <a:p>
            <a:pPr algn="just"/>
            <a:endParaRPr lang="fr-FR" sz="2400" dirty="0" smtClean="0">
              <a:solidFill>
                <a:schemeClr val="tx1"/>
              </a:solidFill>
            </a:endParaRP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-Nouveau courrier fait le 17 janvier 2019</a:t>
            </a:r>
          </a:p>
          <a:p>
            <a:pPr algn="just"/>
            <a:endParaRPr lang="fr-FR" sz="2400" dirty="0" smtClean="0">
              <a:solidFill>
                <a:schemeClr val="tx1"/>
              </a:solidFill>
            </a:endParaRP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-Nous faisons appel à un cabinet d’avocats pour obtenir toute la documentation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	Documents d’Appel d’Offres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	Permis d’aménager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	PV de réunions et documents présentés</a:t>
            </a:r>
          </a:p>
          <a:p>
            <a:pPr algn="just"/>
            <a:endParaRPr lang="fr-FR" sz="2800" dirty="0" smtClean="0">
              <a:solidFill>
                <a:schemeClr val="tx1"/>
              </a:solidFill>
            </a:endParaRPr>
          </a:p>
          <a:p>
            <a:pPr algn="just"/>
            <a:endParaRPr lang="fr-FR" sz="1800" b="1" i="1" dirty="0" smtClean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2628900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bcolo\OneDrive\Pièces jointes\Logo St Niz couleu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67247" cy="5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4664"/>
            <a:ext cx="22128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08912" cy="5472608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UN SOUTIEN IMPORTANT A NOTRE PROPOSITION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Nous avons le soutien de nombreuses personnes compétentes dans le domaine du patrimoine;</a:t>
            </a: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L’église Saint </a:t>
            </a:r>
            <a:r>
              <a:rPr lang="fr-FR" sz="2000" b="1" dirty="0" err="1" smtClean="0">
                <a:solidFill>
                  <a:schemeClr val="tx1"/>
                </a:solidFill>
              </a:rPr>
              <a:t>Nizier</a:t>
            </a:r>
            <a:r>
              <a:rPr lang="fr-FR" sz="2000" b="1" dirty="0" smtClean="0">
                <a:solidFill>
                  <a:schemeClr val="tx1"/>
                </a:solidFill>
              </a:rPr>
              <a:t> est oubliée dans le projet actuel.</a:t>
            </a: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</a:rPr>
              <a:t>-des rédacteurs du dossier d’inscription de Lyon au patrimoine mondial demandent</a:t>
            </a:r>
          </a:p>
          <a:p>
            <a:pPr algn="just"/>
            <a:r>
              <a:rPr lang="fr-FR" sz="1600" b="1" dirty="0" smtClean="0">
                <a:solidFill>
                  <a:schemeClr val="tx1"/>
                </a:solidFill>
              </a:rPr>
              <a:t>(notamment Mrs Régis </a:t>
            </a:r>
            <a:r>
              <a:rPr lang="fr-FR" sz="1600" b="1" dirty="0" err="1" smtClean="0">
                <a:solidFill>
                  <a:schemeClr val="tx1"/>
                </a:solidFill>
              </a:rPr>
              <a:t>Neyret</a:t>
            </a:r>
            <a:r>
              <a:rPr lang="fr-FR" sz="1600" b="1" dirty="0" smtClean="0">
                <a:solidFill>
                  <a:schemeClr val="tx1"/>
                </a:solidFill>
              </a:rPr>
              <a:t>, Denys </a:t>
            </a:r>
            <a:r>
              <a:rPr lang="fr-FR" sz="1600" b="1" dirty="0" err="1" smtClean="0">
                <a:solidFill>
                  <a:schemeClr val="tx1"/>
                </a:solidFill>
              </a:rPr>
              <a:t>Eyraud</a:t>
            </a:r>
            <a:r>
              <a:rPr lang="fr-FR" sz="1600" b="1" dirty="0" smtClean="0">
                <a:solidFill>
                  <a:schemeClr val="tx1"/>
                </a:solidFill>
              </a:rPr>
              <a:t>, Yves </a:t>
            </a:r>
            <a:r>
              <a:rPr lang="fr-FR" sz="1600" b="1" dirty="0" err="1" smtClean="0">
                <a:solidFill>
                  <a:schemeClr val="tx1"/>
                </a:solidFill>
              </a:rPr>
              <a:t>Neyrolles</a:t>
            </a:r>
            <a:r>
              <a:rPr lang="fr-FR" sz="1600" b="1" dirty="0" smtClean="0">
                <a:solidFill>
                  <a:schemeClr val="tx1"/>
                </a:solidFill>
              </a:rPr>
              <a:t> )</a:t>
            </a:r>
          </a:p>
          <a:p>
            <a:pPr algn="just"/>
            <a:endParaRPr lang="fr-FR" sz="16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</a:rPr>
              <a:t>-Mr Jacques </a:t>
            </a:r>
            <a:r>
              <a:rPr lang="fr-FR" sz="1600" b="1" dirty="0" err="1" smtClean="0">
                <a:solidFill>
                  <a:schemeClr val="tx1"/>
                </a:solidFill>
              </a:rPr>
              <a:t>Convert</a:t>
            </a:r>
            <a:r>
              <a:rPr lang="fr-FR" sz="1600" b="1" dirty="0" smtClean="0">
                <a:solidFill>
                  <a:schemeClr val="tx1"/>
                </a:solidFill>
              </a:rPr>
              <a:t> Président de l’Association des Amis du Musée</a:t>
            </a:r>
          </a:p>
          <a:p>
            <a:pPr algn="just"/>
            <a:endParaRPr lang="fr-FR" sz="16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</a:rPr>
              <a:t>-Renaissance du vieux Lyon</a:t>
            </a:r>
          </a:p>
          <a:p>
            <a:pPr algn="just"/>
            <a:endParaRPr lang="fr-FR" sz="16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</a:rPr>
              <a:t>-Mr Humbert de </a:t>
            </a:r>
            <a:r>
              <a:rPr lang="fr-FR" sz="1600" b="1" dirty="0" err="1" smtClean="0">
                <a:solidFill>
                  <a:schemeClr val="tx1"/>
                </a:solidFill>
              </a:rPr>
              <a:t>Rivaz</a:t>
            </a:r>
            <a:r>
              <a:rPr lang="fr-FR" sz="1600" b="1" dirty="0" smtClean="0">
                <a:solidFill>
                  <a:schemeClr val="tx1"/>
                </a:solidFill>
              </a:rPr>
              <a:t>, Mr André Pelletier, Mme Nathalie Mathian, Mr Nicolas </a:t>
            </a:r>
            <a:r>
              <a:rPr lang="fr-FR" sz="1600" b="1" dirty="0" err="1" smtClean="0">
                <a:solidFill>
                  <a:schemeClr val="tx1"/>
                </a:solidFill>
              </a:rPr>
              <a:t>Reveyron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algn="just"/>
            <a:endParaRPr lang="fr-FR" sz="16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</a:rPr>
              <a:t>-Mme Perrin Gilbert et Mr Denis </a:t>
            </a:r>
            <a:r>
              <a:rPr lang="fr-FR" sz="1600" b="1" dirty="0" err="1" smtClean="0">
                <a:solidFill>
                  <a:schemeClr val="tx1"/>
                </a:solidFill>
              </a:rPr>
              <a:t>Broliquier</a:t>
            </a:r>
            <a:r>
              <a:rPr lang="fr-FR" sz="1600" b="1" dirty="0" smtClean="0">
                <a:solidFill>
                  <a:schemeClr val="tx1"/>
                </a:solidFill>
              </a:rPr>
              <a:t>, maires des 1</a:t>
            </a:r>
            <a:r>
              <a:rPr lang="fr-FR" sz="1600" b="1" baseline="30000" dirty="0" smtClean="0">
                <a:solidFill>
                  <a:schemeClr val="tx1"/>
                </a:solidFill>
              </a:rPr>
              <a:t>er</a:t>
            </a:r>
            <a:r>
              <a:rPr lang="fr-FR" sz="1600" b="1" dirty="0" smtClean="0">
                <a:solidFill>
                  <a:schemeClr val="tx1"/>
                </a:solidFill>
              </a:rPr>
              <a:t> et 2</a:t>
            </a:r>
            <a:r>
              <a:rPr lang="fr-FR" sz="16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1600" b="1" dirty="0" smtClean="0">
                <a:solidFill>
                  <a:schemeClr val="tx1"/>
                </a:solidFill>
              </a:rPr>
              <a:t> arrondissement </a:t>
            </a:r>
          </a:p>
          <a:p>
            <a:pPr algn="just"/>
            <a:endParaRPr lang="fr-FR" sz="16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tx1"/>
                </a:solidFill>
              </a:rPr>
              <a:t>-Et Mr Patrice </a:t>
            </a:r>
            <a:r>
              <a:rPr lang="fr-FR" sz="1600" b="1" dirty="0" err="1" smtClean="0">
                <a:solidFill>
                  <a:schemeClr val="tx1"/>
                </a:solidFill>
              </a:rPr>
              <a:t>Beghain</a:t>
            </a:r>
            <a:r>
              <a:rPr lang="fr-FR" sz="1600" b="1" dirty="0" smtClean="0">
                <a:solidFill>
                  <a:schemeClr val="tx1"/>
                </a:solidFill>
              </a:rPr>
              <a:t> ancien Directeur Régional des Affaires Culturelles et Adjoint au Patrimoine (2001/2008) 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i="1" dirty="0">
              <a:solidFill>
                <a:schemeClr val="tx1"/>
              </a:solidFill>
            </a:endParaRP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2628900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bcolo\OneDrive\Pièces jointes\Logo St Niz couleu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67247" cy="5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4664"/>
            <a:ext cx="22128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08912" cy="547260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UN SOUTIEN IMPORTANT A NOTRE PROPOSITION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i="1" dirty="0">
              <a:solidFill>
                <a:schemeClr val="tx1"/>
              </a:solidFill>
            </a:endParaRP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2656"/>
            <a:ext cx="3429024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857364"/>
            <a:ext cx="50149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368752" cy="64294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RAPPORT D’ACTIVITE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32656"/>
            <a:ext cx="3357586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4348" y="2643182"/>
            <a:ext cx="7890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LES CIL </a:t>
            </a:r>
          </a:p>
          <a:p>
            <a:pPr algn="just"/>
            <a:r>
              <a:rPr lang="fr-FR" dirty="0" smtClean="0"/>
              <a:t>Sur </a:t>
            </a:r>
            <a:r>
              <a:rPr lang="fr-FR" dirty="0"/>
              <a:t>le site de la </a:t>
            </a:r>
            <a:r>
              <a:rPr lang="fr-FR" dirty="0" smtClean="0"/>
              <a:t>Mairie</a:t>
            </a:r>
            <a:r>
              <a:rPr lang="fr-FR" dirty="0"/>
              <a:t>, il est </a:t>
            </a:r>
            <a:r>
              <a:rPr lang="fr-FR" dirty="0" smtClean="0"/>
              <a:t>écrit;</a:t>
            </a:r>
            <a:endParaRPr lang="fr-FR" dirty="0"/>
          </a:p>
          <a:p>
            <a:pPr algn="just"/>
            <a:r>
              <a:rPr lang="fr-FR" b="1" i="1" dirty="0"/>
              <a:t>« </a:t>
            </a:r>
            <a:r>
              <a:rPr lang="fr-FR" i="1" dirty="0"/>
              <a:t>Lieux d'information et de dialogue avec les élus, </a:t>
            </a:r>
            <a:r>
              <a:rPr lang="fr-FR" b="1" i="1" dirty="0"/>
              <a:t>les Comités d'Intérêts Locaux défendent le droit des habitants à participer</a:t>
            </a:r>
            <a:r>
              <a:rPr lang="fr-FR" i="1" dirty="0"/>
              <a:t> à la planification urbaine, la protection du cadre de vie, </a:t>
            </a:r>
            <a:r>
              <a:rPr lang="fr-FR" b="1" i="1" dirty="0"/>
              <a:t>la sauvegarde et la mise en valeur du patrimoine</a:t>
            </a:r>
            <a:r>
              <a:rPr lang="fr-FR" i="1" dirty="0"/>
              <a:t>.</a:t>
            </a:r>
            <a:endParaRPr lang="fr-FR" dirty="0"/>
          </a:p>
          <a:p>
            <a:pPr algn="just"/>
            <a:endParaRPr lang="fr-FR" i="1" dirty="0" smtClean="0"/>
          </a:p>
          <a:p>
            <a:pPr algn="just"/>
            <a:r>
              <a:rPr lang="fr-FR" b="1" i="1" dirty="0" smtClean="0"/>
              <a:t>Pour </a:t>
            </a:r>
            <a:r>
              <a:rPr lang="fr-FR" b="1" i="1" dirty="0"/>
              <a:t>ce faire, ils ont comme interlocuteurs : élus, pouvoirs publics, décideurs, sans aucune exclusivité </a:t>
            </a:r>
            <a:r>
              <a:rPr lang="fr-FR" b="1" i="1" dirty="0" smtClean="0"/>
              <a:t>»</a:t>
            </a:r>
          </a:p>
          <a:p>
            <a:pPr algn="just"/>
            <a:endParaRPr lang="fr-FR" i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08912" cy="547260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UN SOUTIEN IMPORTANT A NOTRE PROPOSITION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Nous n’avons pas rencontré une seule personne</a:t>
            </a:r>
            <a:r>
              <a:rPr lang="fr-FR" sz="2000" dirty="0" smtClean="0">
                <a:solidFill>
                  <a:schemeClr val="tx1"/>
                </a:solidFill>
              </a:rPr>
              <a:t> faisant part de sa  préférence pour le projet actuel.</a:t>
            </a:r>
          </a:p>
          <a:p>
            <a:pPr algn="just"/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</a:rPr>
              <a:t>Avec actuellement plus de 5200 signatures, 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Nous avons le soutien des Lyonnais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 et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 des personnes intéressées au patrimoine</a:t>
            </a: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</a:endParaRPr>
          </a:p>
          <a:p>
            <a:pPr algn="just"/>
            <a:endParaRPr lang="fr-FR" sz="2000" i="1" dirty="0">
              <a:solidFill>
                <a:schemeClr val="tx1"/>
              </a:solidFill>
            </a:endParaRP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2656"/>
            <a:ext cx="3143272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196752"/>
            <a:ext cx="8286808" cy="547260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ET MAINTENANT </a:t>
            </a:r>
          </a:p>
          <a:p>
            <a:r>
              <a:rPr lang="fr-FR" sz="1800" i="1" dirty="0" smtClean="0">
                <a:solidFill>
                  <a:schemeClr val="tx1"/>
                </a:solidFill>
              </a:rPr>
              <a:t> il y a deux options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algn="just"/>
            <a:r>
              <a:rPr lang="fr-FR" sz="1800" i="1" dirty="0" smtClean="0">
                <a:solidFill>
                  <a:schemeClr val="tx1"/>
                </a:solidFill>
              </a:rPr>
              <a:t>-</a:t>
            </a:r>
            <a:r>
              <a:rPr lang="fr-FR" sz="2800" b="1" i="1" dirty="0" smtClean="0">
                <a:solidFill>
                  <a:schemeClr val="tx1"/>
                </a:solidFill>
              </a:rPr>
              <a:t>soit</a:t>
            </a:r>
            <a:r>
              <a:rPr lang="fr-FR" sz="2800" i="1" dirty="0" smtClean="0">
                <a:solidFill>
                  <a:schemeClr val="tx1"/>
                </a:solidFill>
              </a:rPr>
              <a:t> </a:t>
            </a:r>
            <a:r>
              <a:rPr lang="fr-FR" sz="2800" b="1" i="1" dirty="0" smtClean="0">
                <a:solidFill>
                  <a:schemeClr val="tx1"/>
                </a:solidFill>
              </a:rPr>
              <a:t>les travaux sont différés et le débat a enfin lieu</a:t>
            </a:r>
            <a:r>
              <a:rPr lang="fr-FR" sz="2800" i="1" dirty="0" smtClean="0">
                <a:solidFill>
                  <a:schemeClr val="tx1"/>
                </a:solidFill>
              </a:rPr>
              <a:t>. Nous sommes prêts à y participer. </a:t>
            </a:r>
          </a:p>
          <a:p>
            <a:pPr algn="just"/>
            <a:r>
              <a:rPr lang="fr-FR" sz="2800" i="1" dirty="0" smtClean="0">
                <a:solidFill>
                  <a:schemeClr val="tx1"/>
                </a:solidFill>
              </a:rPr>
              <a:t>Bien entendu l’objectif resterait une mise en service avant 2022 comme la place d’</a:t>
            </a:r>
            <a:r>
              <a:rPr lang="fr-FR" sz="2800" i="1" dirty="0" err="1" smtClean="0">
                <a:solidFill>
                  <a:schemeClr val="tx1"/>
                </a:solidFill>
              </a:rPr>
              <a:t>Albon</a:t>
            </a:r>
            <a:endParaRPr lang="fr-FR" sz="2800" i="1" dirty="0" smtClean="0">
              <a:solidFill>
                <a:schemeClr val="tx1"/>
              </a:solidFill>
            </a:endParaRPr>
          </a:p>
          <a:p>
            <a:pPr algn="just"/>
            <a:endParaRPr lang="fr-FR" sz="2800" dirty="0" smtClean="0">
              <a:solidFill>
                <a:schemeClr val="tx1"/>
              </a:solidFill>
            </a:endParaRPr>
          </a:p>
          <a:p>
            <a:pPr algn="just"/>
            <a:r>
              <a:rPr lang="fr-FR" sz="2800" b="1" i="1" dirty="0" smtClean="0">
                <a:solidFill>
                  <a:schemeClr val="tx1"/>
                </a:solidFill>
              </a:rPr>
              <a:t>-soit le projet actuel suit son cours </a:t>
            </a:r>
            <a:r>
              <a:rPr lang="fr-FR" sz="2800" i="1" dirty="0" smtClean="0">
                <a:solidFill>
                  <a:schemeClr val="tx1"/>
                </a:solidFill>
              </a:rPr>
              <a:t>et nous verrons la réalisation d’aménagements dangereux  manifestement rejetés. </a:t>
            </a:r>
          </a:p>
          <a:p>
            <a:pPr algn="just"/>
            <a:endParaRPr lang="fr-FR" sz="1800" b="1" i="1" dirty="0" smtClean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2628900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bcolo\OneDrive\Pièces jointes\Logo St Niz couleu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67247" cy="5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4664"/>
            <a:ext cx="22128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D’ACTIVITE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pPr algn="ctr">
              <a:buNone/>
            </a:pPr>
            <a:r>
              <a:rPr lang="fr-FR" sz="9600" b="1" dirty="0" smtClean="0"/>
              <a:t>LE PROJET CŒUR PRESQU’ÎLE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sz="4000" dirty="0" smtClean="0"/>
              <a:t>	</a:t>
            </a:r>
            <a:r>
              <a:rPr lang="fr-FR" sz="9600" dirty="0" smtClean="0"/>
              <a:t>Il s’agit de l’aménagement depuis la place Louis Pradel jusqu’à la place Carnot de  l’axe central </a:t>
            </a:r>
          </a:p>
          <a:p>
            <a:pPr>
              <a:buNone/>
            </a:pPr>
            <a:endParaRPr lang="fr-FR" sz="9600" dirty="0" smtClean="0"/>
          </a:p>
          <a:p>
            <a:pPr>
              <a:buNone/>
            </a:pPr>
            <a:r>
              <a:rPr lang="fr-FR" sz="9600" dirty="0" smtClean="0"/>
              <a:t>	</a:t>
            </a:r>
            <a:r>
              <a:rPr lang="fr-FR" sz="12300" dirty="0" smtClean="0"/>
              <a:t>République/</a:t>
            </a:r>
            <a:r>
              <a:rPr lang="fr-FR" sz="12300" dirty="0" err="1" smtClean="0"/>
              <a:t>Bellecour</a:t>
            </a:r>
            <a:r>
              <a:rPr lang="fr-FR" sz="12300" dirty="0" smtClean="0"/>
              <a:t>/Victor Hugo.</a:t>
            </a:r>
          </a:p>
          <a:p>
            <a:pPr>
              <a:buNone/>
            </a:pPr>
            <a:endParaRPr lang="fr-FR" sz="9600" dirty="0" smtClean="0"/>
          </a:p>
          <a:p>
            <a:pPr>
              <a:buNone/>
            </a:pPr>
            <a:endParaRPr lang="fr-FR" sz="4000" dirty="0"/>
          </a:p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</a:t>
            </a:r>
            <a:r>
              <a:rPr lang="fr-FR" dirty="0" smtClean="0"/>
              <a:t>D’ACTIVITE</a:t>
            </a:r>
            <a:br>
              <a:rPr lang="fr-FR" dirty="0" smtClean="0"/>
            </a:br>
            <a:r>
              <a:rPr lang="fr-FR" sz="3600" dirty="0" smtClean="0"/>
              <a:t>Rue de la République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434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r>
              <a:rPr lang="fr-FR" sz="9600" dirty="0" smtClean="0"/>
              <a:t>Un accident mortel le 16 janvier 2019 </a:t>
            </a:r>
          </a:p>
          <a:p>
            <a:r>
              <a:rPr lang="fr-FR" sz="9600" dirty="0" smtClean="0"/>
              <a:t>La rue de la République partie Nord est </a:t>
            </a:r>
            <a:r>
              <a:rPr lang="fr-FR" sz="9600" dirty="0" smtClean="0"/>
              <a:t>une aire piétonne; </a:t>
            </a:r>
          </a:p>
          <a:p>
            <a:pPr>
              <a:buNone/>
            </a:pPr>
            <a:r>
              <a:rPr lang="fr-FR" sz="9600" dirty="0" smtClean="0"/>
              <a:t>	</a:t>
            </a:r>
            <a:r>
              <a:rPr lang="fr-FR" sz="9600" dirty="0" smtClean="0"/>
              <a:t>une </a:t>
            </a:r>
            <a:r>
              <a:rPr lang="fr-FR" sz="9600" dirty="0" smtClean="0"/>
              <a:t>incohérence dangereuse</a:t>
            </a:r>
          </a:p>
          <a:p>
            <a:r>
              <a:rPr lang="fr-FR" sz="9600" dirty="0" smtClean="0"/>
              <a:t>Malgré une action que nous menons depuis plus de 2 ans, la mairie et la métropole n’ont pas bougé</a:t>
            </a:r>
          </a:p>
          <a:p>
            <a:r>
              <a:rPr lang="fr-FR" sz="9600" dirty="0" smtClean="0"/>
              <a:t>Nous avons à nouveau saisi les deux collectivités le 17 janvier</a:t>
            </a:r>
          </a:p>
          <a:p>
            <a:endParaRPr lang="fr-FR" sz="9600" dirty="0" smtClean="0"/>
          </a:p>
          <a:p>
            <a:r>
              <a:rPr lang="fr-FR" sz="9600" dirty="0" smtClean="0"/>
              <a:t>Le sol de la rue sera réapproprié au sud de la rue</a:t>
            </a:r>
          </a:p>
          <a:p>
            <a:r>
              <a:rPr lang="fr-FR" sz="9600" dirty="0" smtClean="0"/>
              <a:t>La place de la République a été réaménagée (avec le départ du manège)</a:t>
            </a:r>
          </a:p>
          <a:p>
            <a:pPr>
              <a:buNone/>
            </a:pPr>
            <a:endParaRPr lang="fr-FR" sz="4000" dirty="0"/>
          </a:p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RAPPORT  D’ACTIVITE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LA RENOVATION DE LA RUE VICTOR HUGO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colo\OneDrive\Images\Screenshots\Capture d’écran (36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89" y="2387682"/>
            <a:ext cx="6075967" cy="373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D’ACTIVITE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/>
              <a:t> </a:t>
            </a:r>
            <a:r>
              <a:rPr lang="fr-FR" sz="3600" dirty="0" smtClean="0"/>
              <a:t>Réaménagement de la rue Victor Hugo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Un réaménagement souhaité mais pas concerté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Le réaménagement de la rue Victor Hugo</a:t>
            </a:r>
            <a:br>
              <a:rPr lang="fr-FR" sz="3600" dirty="0" smtClean="0"/>
            </a:br>
            <a:r>
              <a:rPr lang="fr-FR" sz="3600" dirty="0" smtClean="0"/>
              <a:t>La Place Ampère </a:t>
            </a:r>
            <a:br>
              <a:rPr lang="fr-FR" sz="3600" dirty="0" smtClean="0"/>
            </a:br>
            <a:r>
              <a:rPr lang="fr-FR" sz="2700" dirty="0" smtClean="0"/>
              <a:t>(</a:t>
            </a:r>
            <a:r>
              <a:rPr lang="fr-FR" sz="2700" i="1" dirty="0" smtClean="0"/>
              <a:t>une solution pour la statue de Louis XIV ?)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dirty="0" smtClean="0"/>
              <a:t>Un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68"/>
            <a:ext cx="6929486" cy="41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Le réaménagement de la rue Victor Hugo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8697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FR" sz="12800" b="1" dirty="0"/>
              <a:t> </a:t>
            </a:r>
            <a:r>
              <a:rPr lang="fr-FR" sz="12800" dirty="0" smtClean="0"/>
              <a:t>La </a:t>
            </a:r>
            <a:r>
              <a:rPr lang="fr-FR" sz="12800" dirty="0" err="1" smtClean="0"/>
              <a:t>végétalisation</a:t>
            </a:r>
            <a:r>
              <a:rPr lang="fr-FR" sz="12800" dirty="0" smtClean="0"/>
              <a:t> des rues adjacentes  </a:t>
            </a:r>
          </a:p>
          <a:p>
            <a:pPr algn="ctr">
              <a:buNone/>
            </a:pPr>
            <a:endParaRPr lang="fr-FR" sz="39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19" y="2428867"/>
            <a:ext cx="7469357" cy="395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046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4000" dirty="0" smtClean="0"/>
              <a:t>Le réaménagement de la rue Victor Hugo </a:t>
            </a:r>
            <a:endParaRPr lang="fr-FR" sz="40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54418"/>
            <a:ext cx="7358114" cy="40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b="1" dirty="0" smtClean="0"/>
              <a:t> </a:t>
            </a:r>
            <a:r>
              <a:rPr lang="fr-FR" sz="3900" dirty="0" smtClean="0"/>
              <a:t>Le réaménagement de la rue Victor Hugo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Un flou sur les modalités de fonctionnement</a:t>
            </a:r>
          </a:p>
          <a:p>
            <a:pPr>
              <a:buNone/>
            </a:pPr>
            <a:r>
              <a:rPr lang="fr-FR" dirty="0" smtClean="0"/>
              <a:t>		Livraisons</a:t>
            </a:r>
          </a:p>
          <a:p>
            <a:pPr>
              <a:buNone/>
            </a:pPr>
            <a:r>
              <a:rPr lang="fr-FR" dirty="0" smtClean="0"/>
              <a:t>		Accès des véhicules des particuliers</a:t>
            </a:r>
          </a:p>
          <a:p>
            <a:pPr>
              <a:buNone/>
            </a:pPr>
            <a:r>
              <a:rPr lang="fr-FR" dirty="0" smtClean="0"/>
              <a:t>		pour quel vivre-ensemble ?</a:t>
            </a:r>
          </a:p>
          <a:p>
            <a:pPr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D’ACTIVITE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r>
              <a:rPr lang="fr-FR" sz="4000" b="1" dirty="0"/>
              <a:t>1/ Actions menées par le </a:t>
            </a:r>
            <a:r>
              <a:rPr lang="fr-FR" sz="4000" b="1" dirty="0" smtClean="0"/>
              <a:t>CIL</a:t>
            </a:r>
          </a:p>
          <a:p>
            <a:r>
              <a:rPr lang="fr-FR" sz="2800" b="1" dirty="0" smtClean="0"/>
              <a:t>Maintenir ce qui existe dans notre beau </a:t>
            </a:r>
            <a:r>
              <a:rPr lang="fr-FR" sz="2800" b="1" dirty="0"/>
              <a:t>quartier</a:t>
            </a:r>
            <a:endParaRPr lang="fr-FR" sz="2800" dirty="0"/>
          </a:p>
          <a:p>
            <a:r>
              <a:rPr lang="fr-FR" sz="2800" b="1" dirty="0" smtClean="0"/>
              <a:t> </a:t>
            </a:r>
            <a:r>
              <a:rPr lang="fr-FR" sz="2800" b="1" dirty="0"/>
              <a:t>Les </a:t>
            </a:r>
            <a:r>
              <a:rPr lang="fr-FR" sz="2800" b="1" dirty="0" smtClean="0"/>
              <a:t>projets</a:t>
            </a:r>
            <a:endParaRPr lang="fr-FR" sz="2800" dirty="0"/>
          </a:p>
          <a:p>
            <a:r>
              <a:rPr lang="fr-FR" sz="4000" b="1" dirty="0"/>
              <a:t>2/ Les activités </a:t>
            </a:r>
            <a:r>
              <a:rPr lang="fr-FR" sz="4000" b="1" dirty="0" smtClean="0"/>
              <a:t>conviviales</a:t>
            </a:r>
          </a:p>
          <a:p>
            <a:r>
              <a:rPr lang="fr-FR" sz="4000" b="1" dirty="0" smtClean="0"/>
              <a:t>3/ L’organisation et la gouvernance du CIL</a:t>
            </a:r>
            <a:endParaRPr lang="fr-FR" sz="4000" dirty="0"/>
          </a:p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RAPPORT  D’ACTIVITE</a:t>
            </a:r>
            <a:br>
              <a:rPr lang="fr-FR" sz="3600" b="1" dirty="0" smtClean="0"/>
            </a:br>
            <a:r>
              <a:rPr lang="fr-FR" sz="3600" dirty="0" smtClean="0"/>
              <a:t>LA RENOVATION DE LA RUE VICTOR HUGO</a:t>
            </a:r>
            <a:br>
              <a:rPr lang="fr-FR" sz="3600" dirty="0" smtClean="0"/>
            </a:br>
            <a:r>
              <a:rPr lang="fr-FR" sz="3600" dirty="0" smtClean="0"/>
              <a:t>budget  7 M €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bcolo\OneDrive\Images\Screenshots\Capture d’écran (36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39686"/>
            <a:ext cx="8229600" cy="224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L’ENTRETIEN ET LE NETTOYAGE</a:t>
            </a:r>
            <a:br>
              <a:rPr lang="fr-FR" sz="3600" dirty="0" smtClean="0"/>
            </a:br>
            <a:r>
              <a:rPr lang="fr-FR" sz="3600" dirty="0" smtClean="0"/>
              <a:t>Les Projets c’est bien, </a:t>
            </a:r>
            <a:br>
              <a:rPr lang="fr-FR" sz="3600" dirty="0" smtClean="0"/>
            </a:br>
            <a:r>
              <a:rPr lang="fr-FR" sz="3100" dirty="0" smtClean="0"/>
              <a:t>mais l’entretien et le nettoyage c’est aussi Important. 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75220" y="2714625"/>
            <a:ext cx="3793559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D’ACTIVITE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8133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fr-FR" b="1" dirty="0"/>
              <a:t> </a:t>
            </a:r>
            <a:r>
              <a:rPr lang="fr-FR" sz="4600" dirty="0" smtClean="0"/>
              <a:t>Les Activités conviviales</a:t>
            </a:r>
          </a:p>
          <a:p>
            <a:pPr>
              <a:buNone/>
            </a:pPr>
            <a:endParaRPr lang="fr-FR" sz="4600" dirty="0" smtClean="0"/>
          </a:p>
          <a:p>
            <a:r>
              <a:rPr lang="fr-FR" dirty="0" smtClean="0"/>
              <a:t> La traditionnelle galette et L’AG ont eu lieu le 15 janvier 2018</a:t>
            </a:r>
          </a:p>
          <a:p>
            <a:r>
              <a:rPr lang="fr-FR" dirty="0" smtClean="0"/>
              <a:t> Une visite de l’Espace Culturel du Christianisme à Lyon a eu lieu le 9 novembre 2017 avec goûter.</a:t>
            </a:r>
          </a:p>
          <a:p>
            <a:r>
              <a:rPr lang="fr-FR" dirty="0" smtClean="0"/>
              <a:t>Une visite de l’église Saint </a:t>
            </a:r>
            <a:r>
              <a:rPr lang="fr-FR" dirty="0" err="1" smtClean="0"/>
              <a:t>Nizier</a:t>
            </a:r>
            <a:r>
              <a:rPr lang="fr-FR" dirty="0" smtClean="0"/>
              <a:t> a été organisée le 15 mai 2018 avec les Amis de l’Eglise Saint </a:t>
            </a:r>
            <a:r>
              <a:rPr lang="fr-FR" dirty="0" err="1" smtClean="0"/>
              <a:t>Nizier</a:t>
            </a:r>
            <a:r>
              <a:rPr lang="fr-FR" dirty="0" smtClean="0"/>
              <a:t> avec goûter</a:t>
            </a:r>
          </a:p>
          <a:p>
            <a:r>
              <a:rPr lang="fr-FR" dirty="0" smtClean="0"/>
              <a:t> Le traditionnel dîner conférence a eu lieu le 11 décembre 2018 avec Luc Goupil, </a:t>
            </a:r>
            <a:r>
              <a:rPr lang="fr-FR" dirty="0" err="1" smtClean="0"/>
              <a:t>Achitecte</a:t>
            </a:r>
            <a:r>
              <a:rPr lang="fr-FR" dirty="0" smtClean="0"/>
              <a:t> du Patrimoine, qui nous a entretenu de l’histoire de la fenêtre à Lyon</a:t>
            </a:r>
          </a:p>
          <a:p>
            <a:r>
              <a:rPr lang="fr-FR" dirty="0" smtClean="0"/>
              <a:t>Nous avons été accueillis 19 novembre 2018 par les Amis de la Place Antonin Poncet pour une conférence sur l’hôpital de la Charité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D’ACTIVITE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pPr algn="ctr">
              <a:buNone/>
            </a:pPr>
            <a:r>
              <a:rPr lang="fr-FR" sz="4600" dirty="0" smtClean="0"/>
              <a:t>Les Activités conviviales</a:t>
            </a:r>
          </a:p>
          <a:p>
            <a:pPr algn="ctr">
              <a:buNone/>
            </a:pPr>
            <a:endParaRPr lang="fr-FR" sz="4600" dirty="0" smtClean="0"/>
          </a:p>
          <a:p>
            <a:pPr>
              <a:buNone/>
            </a:pPr>
            <a:r>
              <a:rPr lang="fr-FR" dirty="0" smtClean="0"/>
              <a:t>	Compte tenu de l’expérience du voyage en Alsace annulé en 2016, le CIL n’organise plus de voyages éloignés. Par contre,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r>
              <a:rPr lang="fr-FR" dirty="0" smtClean="0"/>
              <a:t>	En accord avec le CIL « Renaissance du Vieux Lyon », </a:t>
            </a:r>
          </a:p>
          <a:p>
            <a:pPr>
              <a:buNone/>
            </a:pPr>
            <a:r>
              <a:rPr lang="fr-FR" dirty="0" smtClean="0"/>
              <a:t>	-nos adhérents peuvent participer aux conférences, visites et voyages organisés par ce CIL,</a:t>
            </a:r>
          </a:p>
          <a:p>
            <a:pPr>
              <a:buNone/>
            </a:pPr>
            <a:r>
              <a:rPr lang="fr-FR" dirty="0" smtClean="0"/>
              <a:t>	-de même, nous les adhérents de RVL peuvent participer à nos activités</a:t>
            </a:r>
          </a:p>
          <a:p>
            <a:pPr>
              <a:buNone/>
            </a:pPr>
            <a:r>
              <a:rPr lang="fr-FR" dirty="0" smtClean="0"/>
              <a:t>-</a:t>
            </a:r>
          </a:p>
          <a:p>
            <a:pPr>
              <a:buNone/>
            </a:pPr>
            <a:r>
              <a:rPr lang="fr-FR" dirty="0" smtClean="0"/>
              <a:t>	 </a:t>
            </a:r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D’ACTIVITE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/>
              <a:t> </a:t>
            </a:r>
            <a:r>
              <a:rPr lang="fr-FR" dirty="0" smtClean="0"/>
              <a:t> </a:t>
            </a:r>
          </a:p>
          <a:p>
            <a:pPr algn="ctr">
              <a:buNone/>
            </a:pPr>
            <a:r>
              <a:rPr lang="fr-FR" sz="4500" b="1" dirty="0" smtClean="0"/>
              <a:t>Les adhérents et la prise en compte du numérique</a:t>
            </a:r>
          </a:p>
          <a:p>
            <a:endParaRPr lang="fr-FR" dirty="0" smtClean="0"/>
          </a:p>
          <a:p>
            <a:r>
              <a:rPr lang="fr-FR" dirty="0" smtClean="0"/>
              <a:t>Lors de l’AG de 2017, nous étions 122 adhérents mais près de 40 n’étaient pas à jour de cotisation. Le nombre d’adhérents « réels » était donc de 80. </a:t>
            </a:r>
          </a:p>
          <a:p>
            <a:r>
              <a:rPr lang="fr-FR" dirty="0" smtClean="0"/>
              <a:t>Nous avions décidé de considérer comme démissionnaires d’office les membres n’ayant pas réglé leurs cotisations deux années de suite. </a:t>
            </a:r>
          </a:p>
          <a:p>
            <a:r>
              <a:rPr lang="fr-FR" dirty="0" smtClean="0"/>
              <a:t>Nous sommes toujours 80  adhérents à jour de cotisation sur 2 ans mais 8 adhérents ne sont pas à jour de la dernière cotisation.</a:t>
            </a:r>
          </a:p>
          <a:p>
            <a:r>
              <a:rPr lang="fr-FR" dirty="0" smtClean="0"/>
              <a:t>62 adhérents disposent d’une adresse électronique et reçoivent convocation, invitations et informations par internet. Les adhérents peuvent ainsi être mieux informés et plus participer (et pourquoi pas à leur propre initiative). </a:t>
            </a:r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ASSEMBLEE GENERALE ORDINAIRE</a:t>
            </a:r>
            <a:br>
              <a:rPr lang="fr-FR" sz="3600" dirty="0" smtClean="0"/>
            </a:br>
            <a:r>
              <a:rPr lang="fr-FR" sz="3600" dirty="0" smtClean="0"/>
              <a:t>31 janvier 2019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En guise de rapport moral</a:t>
            </a:r>
          </a:p>
          <a:p>
            <a:pPr lvl="1"/>
            <a:r>
              <a:rPr lang="fr-FR" dirty="0" smtClean="0"/>
              <a:t>Le monde et la France s’interrogent </a:t>
            </a:r>
          </a:p>
          <a:p>
            <a:pPr lvl="1">
              <a:buNone/>
            </a:pPr>
            <a:r>
              <a:rPr lang="fr-FR" sz="2600" dirty="0" smtClean="0"/>
              <a:t>(social, climat, mondialisation,)</a:t>
            </a:r>
          </a:p>
          <a:p>
            <a:pPr lvl="1"/>
            <a:r>
              <a:rPr lang="fr-FR" dirty="0" smtClean="0"/>
              <a:t>Tous veulent être entendus</a:t>
            </a:r>
          </a:p>
          <a:p>
            <a:pPr lvl="1">
              <a:buNone/>
            </a:pPr>
            <a:r>
              <a:rPr lang="fr-FR" sz="2600" dirty="0" smtClean="0"/>
              <a:t>(</a:t>
            </a:r>
            <a:r>
              <a:rPr lang="fr-FR" sz="2400" dirty="0" smtClean="0"/>
              <a:t>ne négliger personne du SDF, du plus pauvre au plus aisé)</a:t>
            </a:r>
          </a:p>
          <a:p>
            <a:pPr lvl="1"/>
            <a:r>
              <a:rPr lang="fr-FR" dirty="0" smtClean="0"/>
              <a:t>Les habitants de la presqu’île aussi !</a:t>
            </a:r>
          </a:p>
          <a:p>
            <a:pPr lvl="1">
              <a:buNone/>
            </a:pPr>
            <a:r>
              <a:rPr lang="fr-FR" sz="2400" dirty="0" smtClean="0"/>
              <a:t>(nécessité d’une véritable concertation)</a:t>
            </a:r>
          </a:p>
          <a:p>
            <a:pPr lvl="1"/>
            <a:endParaRPr lang="fr-FR" dirty="0" smtClean="0"/>
          </a:p>
          <a:p>
            <a:pPr lvl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FINANCIER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COMPTE DE RESULTAT DE L'ANNEE ASSOCIATIVE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34678"/>
            <a:ext cx="8229600" cy="545861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Présentation des comptes 2018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(L’année comptable va du </a:t>
            </a:r>
            <a:r>
              <a:rPr lang="fr-FR" sz="2400" dirty="0">
                <a:solidFill>
                  <a:prstClr val="black"/>
                </a:solidFill>
              </a:rPr>
              <a:t>1</a:t>
            </a:r>
            <a:r>
              <a:rPr lang="fr-FR" sz="2400" baseline="30000" dirty="0">
                <a:solidFill>
                  <a:prstClr val="black"/>
                </a:solidFill>
              </a:rPr>
              <a:t>er</a:t>
            </a:r>
            <a:r>
              <a:rPr lang="fr-FR" sz="2400" dirty="0">
                <a:solidFill>
                  <a:prstClr val="black"/>
                </a:solidFill>
              </a:rPr>
              <a:t> octobre 2017 au 30 septembre 2018)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 janvier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19B-D99B-44CC-9F47-ED01A960F10B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Assemblée générale de l'Association Centre-Presqu'île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Recettes et dépenses de fonctionnement courant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Recettes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endParaRPr lang="fr-FR" sz="1800" dirty="0" smtClean="0"/>
          </a:p>
          <a:p>
            <a:r>
              <a:rPr lang="fr-FR" sz="2000" dirty="0" smtClean="0"/>
              <a:t>Cotisations des adhérents     2700	</a:t>
            </a:r>
          </a:p>
          <a:p>
            <a:pPr>
              <a:buNone/>
            </a:pPr>
            <a:r>
              <a:rPr lang="fr-FR" sz="1600" dirty="0" smtClean="0"/>
              <a:t>(12 cotisations pour 2017 et 78 pour 2018.)		</a:t>
            </a:r>
          </a:p>
          <a:p>
            <a:endParaRPr lang="fr-FR" sz="2000" dirty="0" smtClean="0"/>
          </a:p>
          <a:p>
            <a:r>
              <a:rPr lang="fr-FR" sz="2000" dirty="0" smtClean="0"/>
              <a:t>Produits financiers                       55	                                          	</a:t>
            </a:r>
          </a:p>
          <a:p>
            <a:pPr>
              <a:buNone/>
            </a:pPr>
            <a:r>
              <a:rPr lang="fr-FR" sz="2000" dirty="0" smtClean="0"/>
              <a:t>		</a:t>
            </a:r>
          </a:p>
          <a:p>
            <a:endParaRPr lang="fr-FR" sz="2000" dirty="0" smtClean="0"/>
          </a:p>
          <a:p>
            <a:pPr>
              <a:buNone/>
            </a:pPr>
            <a:r>
              <a:rPr lang="fr-FR" sz="2000" b="1" dirty="0" smtClean="0"/>
              <a:t>Total	                                          2755</a:t>
            </a:r>
            <a:r>
              <a:rPr lang="fr-FR" sz="2000" dirty="0" smtClean="0"/>
              <a:t>	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Dépenses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Cotisation à l’UCIL                        50</a:t>
            </a:r>
          </a:p>
          <a:p>
            <a:r>
              <a:rPr lang="fr-FR" dirty="0" smtClean="0"/>
              <a:t>Assurance UCIL                             71 </a:t>
            </a:r>
          </a:p>
          <a:p>
            <a:r>
              <a:rPr lang="fr-FR" dirty="0" smtClean="0"/>
              <a:t>Location de salles                      250 </a:t>
            </a:r>
          </a:p>
          <a:p>
            <a:r>
              <a:rPr lang="fr-FR" dirty="0" smtClean="0"/>
              <a:t>Abonnement au Progrès          199 </a:t>
            </a:r>
          </a:p>
          <a:p>
            <a:r>
              <a:rPr lang="fr-FR" dirty="0" smtClean="0"/>
              <a:t>Frais de réception                     206 </a:t>
            </a:r>
          </a:p>
          <a:p>
            <a:r>
              <a:rPr lang="fr-FR" dirty="0" smtClean="0"/>
              <a:t>Frais de bureau  et divers         542 </a:t>
            </a:r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Total</a:t>
            </a:r>
            <a:r>
              <a:rPr lang="fr-FR" dirty="0" smtClean="0"/>
              <a:t>                                           </a:t>
            </a:r>
            <a:r>
              <a:rPr lang="fr-FR" b="1" dirty="0" smtClean="0"/>
              <a:t>1319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 janvier 2019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19B-D99B-44CC-9F47-ED01A960F10B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Assemblée générale de l'Association Centre-Presqu'île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Recettes et dépenses pour des actions particulières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fr-FR" dirty="0" smtClean="0"/>
              <a:t>Recettes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Dîner conférence Château-Perrache	                    1827</a:t>
            </a:r>
          </a:p>
          <a:p>
            <a:pPr>
              <a:buNone/>
            </a:pPr>
            <a:r>
              <a:rPr lang="fr-FR" dirty="0" smtClean="0"/>
              <a:t>		</a:t>
            </a:r>
          </a:p>
          <a:p>
            <a:r>
              <a:rPr lang="fr-FR" dirty="0" smtClean="0"/>
              <a:t>Visite de l'ECLY	         492				</a:t>
            </a:r>
            <a:endParaRPr lang="fr-FR" b="1" dirty="0" smtClean="0"/>
          </a:p>
          <a:p>
            <a:r>
              <a:rPr lang="fr-FR" b="1" dirty="0" smtClean="0"/>
              <a:t>Total 		       2319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fr-FR" dirty="0" smtClean="0"/>
              <a:t>Dépenses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Dîner conférence Château-Perrache                          1550 </a:t>
            </a:r>
          </a:p>
          <a:p>
            <a:endParaRPr lang="fr-FR" dirty="0" smtClean="0"/>
          </a:p>
          <a:p>
            <a:r>
              <a:rPr lang="fr-FR" dirty="0" smtClean="0"/>
              <a:t>Visite de l'ECLY                 363</a:t>
            </a:r>
            <a:endParaRPr lang="fr-FR" b="1" dirty="0" smtClean="0"/>
          </a:p>
          <a:p>
            <a:pPr>
              <a:buNone/>
            </a:pPr>
            <a:endParaRPr lang="fr-FR" b="1" dirty="0"/>
          </a:p>
          <a:p>
            <a:r>
              <a:rPr lang="fr-FR" b="1" dirty="0" smtClean="0"/>
              <a:t>Total                               1913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 janvier 2019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19B-D99B-44CC-9F47-ED01A960F10B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Assemblée générale de l'Association Centre-Presqu'île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D’ACTIVITE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pPr>
              <a:buNone/>
            </a:pPr>
            <a:r>
              <a:rPr lang="fr-FR" sz="7000" b="1" dirty="0" smtClean="0"/>
              <a:t>Maintenir ce qui existe dans notre beau quartier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sz="5000" b="1" dirty="0" smtClean="0"/>
              <a:t>Le musée des tissus </a:t>
            </a:r>
            <a:r>
              <a:rPr lang="fr-FR" sz="4300" b="1" dirty="0" smtClean="0"/>
              <a:t>; L’avenir s’éclaircit</a:t>
            </a:r>
            <a:r>
              <a:rPr lang="fr-FR" sz="4300" dirty="0" smtClean="0"/>
              <a:t> et les modalités de financement progressent</a:t>
            </a:r>
            <a:endParaRPr lang="fr-FR" sz="4300" b="1" dirty="0" smtClean="0"/>
          </a:p>
          <a:p>
            <a:pPr>
              <a:buNone/>
            </a:pPr>
            <a:endParaRPr lang="fr-FR" sz="5000" b="1" dirty="0" smtClean="0"/>
          </a:p>
          <a:p>
            <a:pPr>
              <a:buNone/>
            </a:pPr>
            <a:r>
              <a:rPr lang="fr-FR" sz="5000" b="1" dirty="0" smtClean="0"/>
              <a:t>Un patrimoine dégradé</a:t>
            </a:r>
          </a:p>
          <a:p>
            <a:pPr>
              <a:buNone/>
            </a:pPr>
            <a:r>
              <a:rPr lang="fr-FR" sz="5000" dirty="0" smtClean="0"/>
              <a:t>-Statue de Louis XIV</a:t>
            </a:r>
          </a:p>
          <a:p>
            <a:pPr>
              <a:buNone/>
            </a:pPr>
            <a:r>
              <a:rPr lang="fr-FR" sz="5000" dirty="0" smtClean="0"/>
              <a:t>-Galerie et Place des Terreaux (travaux en cours sur celle-ci)</a:t>
            </a:r>
          </a:p>
          <a:p>
            <a:pPr>
              <a:buNone/>
            </a:pPr>
            <a:endParaRPr lang="fr-FR" sz="5000" b="1" dirty="0" smtClean="0"/>
          </a:p>
          <a:p>
            <a:pPr>
              <a:buNone/>
            </a:pPr>
            <a:r>
              <a:rPr lang="fr-FR" sz="5000" b="1" dirty="0" smtClean="0"/>
              <a:t>La salle Rameau n’est heureusement pas vendue</a:t>
            </a:r>
          </a:p>
          <a:p>
            <a:pPr>
              <a:buNone/>
            </a:pPr>
            <a:r>
              <a:rPr lang="fr-FR" sz="5000" b="1" dirty="0" smtClean="0"/>
              <a:t>-</a:t>
            </a:r>
            <a:r>
              <a:rPr lang="fr-FR" sz="5000" dirty="0" smtClean="0"/>
              <a:t>vigilance sur le projet de la compagnie de Phalsbourg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sz="4000" dirty="0"/>
          </a:p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Recettes et dépenses totales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fr-FR" dirty="0" smtClean="0"/>
              <a:t>Recettes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TOTAL                                    5074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RESULTAT                         +  1842</a:t>
            </a:r>
            <a:endParaRPr lang="fr-FR" dirty="0" smtClean="0"/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fr-FR" dirty="0" smtClean="0"/>
              <a:t>Dépenses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TOTAL                                    3232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/>
          </a:p>
          <a:p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 janvier 2019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19B-D99B-44CC-9F47-ED01A960F10B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Assemblée générale de l'Association Centre-Presqu'île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Montant des avoirs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fr-FR" dirty="0" smtClean="0"/>
              <a:t>Au 1</a:t>
            </a:r>
            <a:r>
              <a:rPr lang="fr-FR" baseline="30000" dirty="0" smtClean="0"/>
              <a:t>er</a:t>
            </a:r>
            <a:r>
              <a:rPr lang="fr-FR" dirty="0" smtClean="0"/>
              <a:t> octobre 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fr-FR" dirty="0" smtClean="0"/>
              <a:t>Compte courant             3877</a:t>
            </a:r>
          </a:p>
          <a:p>
            <a:endParaRPr lang="fr-FR" dirty="0"/>
          </a:p>
          <a:p>
            <a:r>
              <a:rPr lang="fr-FR" dirty="0" smtClean="0"/>
              <a:t>Livret d’épargne             7451</a:t>
            </a:r>
          </a:p>
          <a:p>
            <a:endParaRPr lang="fr-FR" dirty="0" smtClean="0"/>
          </a:p>
          <a:p>
            <a:r>
              <a:rPr lang="fr-FR" dirty="0" smtClean="0"/>
              <a:t>Total                               11328</a:t>
            </a:r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Résultat                       + 1842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fr-FR" dirty="0" smtClean="0"/>
              <a:t>Au 30 septembre 2018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fr-FR" dirty="0" smtClean="0"/>
              <a:t>Compte courant             5663</a:t>
            </a:r>
          </a:p>
          <a:p>
            <a:endParaRPr lang="fr-FR" dirty="0" smtClean="0"/>
          </a:p>
          <a:p>
            <a:r>
              <a:rPr lang="fr-FR" dirty="0" smtClean="0"/>
              <a:t>Livret d’épargne             7507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Total                                    13170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 janvier 2019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19B-D99B-44CC-9F47-ED01A960F10B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Assemblée générale de l'Association Centre-Presqu'île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FINANCIER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9290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MONTANT DE LA COTISATION</a:t>
            </a:r>
          </a:p>
          <a:p>
            <a:pPr algn="just">
              <a:buNone/>
            </a:pPr>
            <a:r>
              <a:rPr lang="fr-FR" sz="2800" dirty="0" smtClean="0"/>
              <a:t>Compte tenu </a:t>
            </a:r>
          </a:p>
          <a:p>
            <a:pPr algn="just">
              <a:buNone/>
            </a:pPr>
            <a:r>
              <a:rPr lang="fr-FR" sz="2800" dirty="0" smtClean="0"/>
              <a:t>-de la diminution des frais liée à l’absence de local</a:t>
            </a:r>
          </a:p>
          <a:p>
            <a:pPr algn="just">
              <a:buNone/>
            </a:pPr>
            <a:r>
              <a:rPr lang="fr-FR" sz="2800" dirty="0" smtClean="0"/>
              <a:t>-de la nécessité de permettre au CIL d’agir</a:t>
            </a:r>
          </a:p>
          <a:p>
            <a:pPr algn="just">
              <a:buNone/>
            </a:pPr>
            <a:endParaRPr lang="fr-FR" sz="2800" dirty="0" smtClean="0"/>
          </a:p>
          <a:p>
            <a:pPr algn="just">
              <a:buNone/>
            </a:pPr>
            <a:r>
              <a:rPr lang="fr-FR" sz="2800" dirty="0" smtClean="0"/>
              <a:t>Le CA propose une diminution de la cotisation de 30 € à 25 €</a:t>
            </a:r>
          </a:p>
          <a:p>
            <a:pPr algn="just">
              <a:buNone/>
            </a:pPr>
            <a:r>
              <a:rPr lang="fr-FR" dirty="0" smtClean="0"/>
              <a:t> 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CONSEIL D’ADMINISTRATION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785926"/>
            <a:ext cx="751372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QUESTIONS DIVERSES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BONNE ANNEE 2019 A TOUS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RAPPORT  D’ACTIVITE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pPr algn="ctr">
              <a:buNone/>
            </a:pPr>
            <a:r>
              <a:rPr lang="fr-FR" sz="5700" b="1" dirty="0" smtClean="0"/>
              <a:t>LES PROJETS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sz="3600" dirty="0" smtClean="0"/>
              <a:t>	-Les terrasses de la presqu’</a:t>
            </a:r>
            <a:r>
              <a:rPr lang="fr-FR" sz="3600" dirty="0" err="1" smtClean="0"/>
              <a:t>ïle</a:t>
            </a:r>
            <a:r>
              <a:rPr lang="fr-FR" sz="3600" dirty="0" smtClean="0"/>
              <a:t> et la place Saint </a:t>
            </a:r>
            <a:r>
              <a:rPr lang="fr-FR" sz="3600" dirty="0" err="1" smtClean="0"/>
              <a:t>Nizier</a:t>
            </a:r>
            <a:endParaRPr lang="fr-FR" sz="3600" dirty="0"/>
          </a:p>
          <a:p>
            <a:pPr>
              <a:buNone/>
            </a:pPr>
            <a:r>
              <a:rPr lang="fr-FR" sz="3600" dirty="0" smtClean="0"/>
              <a:t>	-le projet Cœur Presqu’île </a:t>
            </a:r>
          </a:p>
          <a:p>
            <a:pPr>
              <a:buNone/>
            </a:pPr>
            <a:r>
              <a:rPr lang="fr-FR" sz="3600" dirty="0" smtClean="0"/>
              <a:t>	-la rénovation de la rue Victor Hugo</a:t>
            </a:r>
          </a:p>
          <a:p>
            <a:pPr>
              <a:buNone/>
            </a:pPr>
            <a:r>
              <a:rPr lang="fr-FR" sz="3600" dirty="0" smtClean="0"/>
              <a:t>	</a:t>
            </a:r>
          </a:p>
          <a:p>
            <a:pPr>
              <a:buNone/>
            </a:pPr>
            <a:endParaRPr lang="fr-FR" sz="4000" dirty="0"/>
          </a:p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RAPPORT  D’ACTIVITE</a:t>
            </a:r>
            <a:br>
              <a:rPr lang="fr-FR" sz="3100" dirty="0" smtClean="0"/>
            </a:br>
            <a:r>
              <a:rPr lang="fr-FR" sz="3100" b="1" dirty="0" smtClean="0"/>
              <a:t>LES TERRASSES DE LA PRESQU’ILE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colo\OneDrive\Documents\CPI\St Nizier\pour doc change.org\Metropole général 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7516" y="2285992"/>
            <a:ext cx="7468968" cy="384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RAPPORT  D’ACTIVITE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pPr algn="ctr">
              <a:buNone/>
            </a:pPr>
            <a:r>
              <a:rPr lang="fr-FR" sz="8000" b="1" dirty="0" smtClean="0"/>
              <a:t>LES TERRASSES DE LA PRESQU’ÎLE</a:t>
            </a:r>
          </a:p>
          <a:p>
            <a:pPr algn="ctr">
              <a:buNone/>
            </a:pPr>
            <a:r>
              <a:rPr lang="fr-FR" sz="6500" dirty="0" smtClean="0"/>
              <a:t>Le calendrier</a:t>
            </a:r>
          </a:p>
          <a:p>
            <a:pPr algn="ctr">
              <a:buNone/>
            </a:pPr>
            <a:endParaRPr lang="fr-FR" sz="8000" b="1" dirty="0" smtClean="0"/>
          </a:p>
          <a:p>
            <a:pPr algn="ctr">
              <a:buNone/>
            </a:pPr>
            <a:r>
              <a:rPr lang="fr-FR" sz="3600" b="1" dirty="0" smtClean="0"/>
              <a:t>2019/2020</a:t>
            </a:r>
            <a:r>
              <a:rPr lang="fr-FR" sz="3600" dirty="0" smtClean="0"/>
              <a:t> Souhait des collectivités d’engager les travaux place St </a:t>
            </a:r>
            <a:r>
              <a:rPr lang="fr-FR" sz="3600" dirty="0" err="1" smtClean="0"/>
              <a:t>Nizier</a:t>
            </a:r>
            <a:endParaRPr lang="fr-FR" sz="3600" dirty="0" smtClean="0"/>
          </a:p>
          <a:p>
            <a:pPr>
              <a:buNone/>
            </a:pPr>
            <a:endParaRPr lang="fr-FR" sz="3600" dirty="0" smtClean="0"/>
          </a:p>
          <a:p>
            <a:pPr algn="just">
              <a:buNone/>
            </a:pPr>
            <a:r>
              <a:rPr lang="fr-FR" sz="3600" dirty="0" smtClean="0"/>
              <a:t>     </a:t>
            </a:r>
            <a:r>
              <a:rPr lang="fr-FR" sz="3600" b="1" dirty="0" smtClean="0"/>
              <a:t>2020</a:t>
            </a:r>
            <a:r>
              <a:rPr lang="fr-FR" sz="3600" dirty="0" smtClean="0"/>
              <a:t> Mise en service du parking souterrain Saint Antoine</a:t>
            </a:r>
          </a:p>
          <a:p>
            <a:pPr algn="just">
              <a:buNone/>
            </a:pPr>
            <a:endParaRPr lang="fr-FR" sz="3600" dirty="0" smtClean="0"/>
          </a:p>
          <a:p>
            <a:pPr algn="just">
              <a:buNone/>
            </a:pPr>
            <a:r>
              <a:rPr lang="fr-FR" sz="3600" b="1" dirty="0" smtClean="0"/>
              <a:t>     2022</a:t>
            </a:r>
            <a:r>
              <a:rPr lang="fr-FR" sz="3600" dirty="0" smtClean="0"/>
              <a:t> achèvement complet du projet </a:t>
            </a:r>
          </a:p>
          <a:p>
            <a:pPr algn="just">
              <a:buNone/>
            </a:pPr>
            <a:endParaRPr lang="fr-FR" sz="6200" dirty="0" smtClean="0"/>
          </a:p>
          <a:p>
            <a:pPr algn="just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96360" cy="9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566982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UNE PROPOSITION DE 1994</a:t>
            </a:r>
          </a:p>
          <a:p>
            <a:r>
              <a:rPr lang="fr-FR" sz="1800" dirty="0" smtClean="0">
                <a:solidFill>
                  <a:schemeClr val="tx1"/>
                </a:solidFill>
              </a:rPr>
              <a:t>(Mr </a:t>
            </a:r>
            <a:r>
              <a:rPr lang="fr-FR" sz="1800" dirty="0" err="1" smtClean="0">
                <a:solidFill>
                  <a:schemeClr val="tx1"/>
                </a:solidFill>
              </a:rPr>
              <a:t>Mortamet</a:t>
            </a:r>
            <a:r>
              <a:rPr lang="fr-FR" sz="1800" dirty="0" smtClean="0">
                <a:solidFill>
                  <a:schemeClr val="tx1"/>
                </a:solidFill>
              </a:rPr>
              <a:t> et Amis de l’Eglise Saint </a:t>
            </a:r>
            <a:r>
              <a:rPr lang="fr-FR" sz="1800" dirty="0" err="1" smtClean="0">
                <a:solidFill>
                  <a:schemeClr val="tx1"/>
                </a:solidFill>
              </a:rPr>
              <a:t>Nizier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3143272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71678"/>
            <a:ext cx="7040538" cy="418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5544616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RENOUVELEE EN 2003 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2656"/>
            <a:ext cx="3643338" cy="6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Users\bcolo\AppData\Local\Microsoft\Windows\INetCache\Content.Word\Capture d’écran (137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35283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772816"/>
            <a:ext cx="4752528" cy="17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1927</Words>
  <Application>Microsoft Office PowerPoint</Application>
  <PresentationFormat>Affichage à l'écran (4:3)</PresentationFormat>
  <Paragraphs>510</Paragraphs>
  <Slides>44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 ASSEMBLEE GENERALE ORDINAIRE 31 janvier 2019</vt:lpstr>
      <vt:lpstr>   </vt:lpstr>
      <vt:lpstr> RAPPORT  D’ACTIVITE </vt:lpstr>
      <vt:lpstr> RAPPORT  D’ACTIVITE </vt:lpstr>
      <vt:lpstr> RAPPORT  D’ACTIVITE </vt:lpstr>
      <vt:lpstr> RAPPORT  D’ACTIVITE LES TERRASSES DE LA PRESQU’ILE </vt:lpstr>
      <vt:lpstr> RAPPORT  D’ACTIVITE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RAPPORT  D’ACTIVITE </vt:lpstr>
      <vt:lpstr> RAPPORT  D’ACTIVITE Rue de la République </vt:lpstr>
      <vt:lpstr> RAPPORT  D’ACTIVITE LA RENOVATION DE LA RUE VICTOR HUGO </vt:lpstr>
      <vt:lpstr> RAPPORT  D’ACTIVITE </vt:lpstr>
      <vt:lpstr> Le réaménagement de la rue Victor Hugo La Place Ampère  (une solution pour la statue de Louis XIV ?) Un </vt:lpstr>
      <vt:lpstr> Le réaménagement de la rue Victor Hugo  </vt:lpstr>
      <vt:lpstr>  Le réaménagement de la rue Victor Hugo </vt:lpstr>
      <vt:lpstr> </vt:lpstr>
      <vt:lpstr> RAPPORT  D’ACTIVITE LA RENOVATION DE LA RUE VICTOR HUGO budget  7 M € </vt:lpstr>
      <vt:lpstr> L’ENTRETIEN ET LE NETTOYAGE Les Projets c’est bien,  mais l’entretien et le nettoyage c’est aussi Important.  </vt:lpstr>
      <vt:lpstr> RAPPORT  D’ACTIVITE </vt:lpstr>
      <vt:lpstr> RAPPORT  D’ACTIVITE </vt:lpstr>
      <vt:lpstr> RAPPORT  D’ACTIVITE </vt:lpstr>
      <vt:lpstr> ASSEMBLEE GENERALE ORDINAIRE 31 janvier 2019</vt:lpstr>
      <vt:lpstr> RAPPORT  FINANCIER </vt:lpstr>
      <vt:lpstr>Présentation des comptes 2018 (L’année comptable va du 1er octobre 2017 au 30 septembre 2018)</vt:lpstr>
      <vt:lpstr>Recettes et dépenses de fonctionnement courant</vt:lpstr>
      <vt:lpstr>Recettes et dépenses pour des actions particulières</vt:lpstr>
      <vt:lpstr>Recettes et dépenses totales</vt:lpstr>
      <vt:lpstr>Montant des avoirs</vt:lpstr>
      <vt:lpstr> RAPPORT  FINANCIER </vt:lpstr>
      <vt:lpstr> CONSEIL D’ADMINISTRATION  </vt:lpstr>
      <vt:lpstr> QUESTIONS DIVERSES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EXTRAORDINAIRE</dc:title>
  <dc:creator>Bernard Colombaud</dc:creator>
  <cp:lastModifiedBy>Bernard Colombaud</cp:lastModifiedBy>
  <cp:revision>140</cp:revision>
  <dcterms:created xsi:type="dcterms:W3CDTF">2017-01-20T06:51:04Z</dcterms:created>
  <dcterms:modified xsi:type="dcterms:W3CDTF">2019-01-31T15:17:03Z</dcterms:modified>
</cp:coreProperties>
</file>