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63" r:id="rId2"/>
    <p:sldId id="349" r:id="rId3"/>
    <p:sldId id="264" r:id="rId4"/>
    <p:sldId id="308" r:id="rId5"/>
    <p:sldId id="309" r:id="rId6"/>
    <p:sldId id="386" r:id="rId7"/>
    <p:sldId id="405" r:id="rId8"/>
    <p:sldId id="406" r:id="rId9"/>
    <p:sldId id="409" r:id="rId10"/>
    <p:sldId id="388" r:id="rId11"/>
    <p:sldId id="407" r:id="rId12"/>
    <p:sldId id="410" r:id="rId13"/>
    <p:sldId id="395" r:id="rId14"/>
    <p:sldId id="412" r:id="rId15"/>
    <p:sldId id="413" r:id="rId16"/>
    <p:sldId id="399" r:id="rId17"/>
    <p:sldId id="369" r:id="rId18"/>
    <p:sldId id="401" r:id="rId19"/>
    <p:sldId id="320" r:id="rId20"/>
    <p:sldId id="402" r:id="rId21"/>
    <p:sldId id="325" r:id="rId22"/>
    <p:sldId id="420" r:id="rId23"/>
    <p:sldId id="421" r:id="rId24"/>
    <p:sldId id="422" r:id="rId25"/>
    <p:sldId id="423" r:id="rId26"/>
    <p:sldId id="424" r:id="rId27"/>
    <p:sldId id="404" r:id="rId28"/>
    <p:sldId id="323" r:id="rId29"/>
    <p:sldId id="403" r:id="rId30"/>
    <p:sldId id="327" r:id="rId31"/>
  </p:sldIdLst>
  <p:sldSz cx="9144000" cy="6858000" type="screen4x3"/>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93874" autoAdjust="0"/>
  </p:normalViewPr>
  <p:slideViewPr>
    <p:cSldViewPr>
      <p:cViewPr>
        <p:scale>
          <a:sx n="64" d="100"/>
          <a:sy n="64" d="100"/>
        </p:scale>
        <p:origin x="-1336" y="-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3078427" cy="511323"/>
          </a:xfrm>
          <a:prstGeom prst="rect">
            <a:avLst/>
          </a:prstGeom>
        </p:spPr>
        <p:txBody>
          <a:bodyPr vert="horz" lIns="94339" tIns="47169" rIns="94339" bIns="47169" rtlCol="0"/>
          <a:lstStyle>
            <a:lvl1pPr algn="l">
              <a:defRPr sz="1200"/>
            </a:lvl1pPr>
          </a:lstStyle>
          <a:p>
            <a:endParaRPr lang="fr-FR"/>
          </a:p>
        </p:txBody>
      </p:sp>
      <p:sp>
        <p:nvSpPr>
          <p:cNvPr id="3" name="Espace réservé de la date 2"/>
          <p:cNvSpPr>
            <a:spLocks noGrp="1"/>
          </p:cNvSpPr>
          <p:nvPr>
            <p:ph type="dt" sz="quarter" idx="1"/>
          </p:nvPr>
        </p:nvSpPr>
        <p:spPr>
          <a:xfrm>
            <a:off x="4023992" y="1"/>
            <a:ext cx="3078427" cy="511323"/>
          </a:xfrm>
          <a:prstGeom prst="rect">
            <a:avLst/>
          </a:prstGeom>
        </p:spPr>
        <p:txBody>
          <a:bodyPr vert="horz" lIns="94339" tIns="47169" rIns="94339" bIns="47169" rtlCol="0"/>
          <a:lstStyle>
            <a:lvl1pPr algn="r">
              <a:defRPr sz="1200"/>
            </a:lvl1pPr>
          </a:lstStyle>
          <a:p>
            <a:fld id="{6724940E-3F62-4A2A-887C-1C0C27699E59}" type="datetimeFigureOut">
              <a:rPr lang="fr-FR" smtClean="0"/>
              <a:pPr/>
              <a:t>27/01/2022</a:t>
            </a:fld>
            <a:endParaRPr lang="fr-FR"/>
          </a:p>
        </p:txBody>
      </p:sp>
      <p:sp>
        <p:nvSpPr>
          <p:cNvPr id="4" name="Espace réservé du pied de page 3"/>
          <p:cNvSpPr>
            <a:spLocks noGrp="1"/>
          </p:cNvSpPr>
          <p:nvPr>
            <p:ph type="ftr" sz="quarter" idx="2"/>
          </p:nvPr>
        </p:nvSpPr>
        <p:spPr>
          <a:xfrm>
            <a:off x="1" y="9721658"/>
            <a:ext cx="3078427" cy="511322"/>
          </a:xfrm>
          <a:prstGeom prst="rect">
            <a:avLst/>
          </a:prstGeom>
        </p:spPr>
        <p:txBody>
          <a:bodyPr vert="horz" lIns="94339" tIns="47169" rIns="94339" bIns="4716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3992" y="9721658"/>
            <a:ext cx="3078427" cy="511322"/>
          </a:xfrm>
          <a:prstGeom prst="rect">
            <a:avLst/>
          </a:prstGeom>
        </p:spPr>
        <p:txBody>
          <a:bodyPr vert="horz" lIns="94339" tIns="47169" rIns="94339" bIns="47169" rtlCol="0" anchor="b"/>
          <a:lstStyle>
            <a:lvl1pPr algn="r">
              <a:defRPr sz="1200"/>
            </a:lvl1pPr>
          </a:lstStyle>
          <a:p>
            <a:fld id="{37502C39-B57A-4AD4-BD6D-E214ADB1370C}"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3078427" cy="511731"/>
          </a:xfrm>
          <a:prstGeom prst="rect">
            <a:avLst/>
          </a:prstGeom>
        </p:spPr>
        <p:txBody>
          <a:bodyPr vert="horz" lIns="99058" tIns="49529" rIns="99058" bIns="49529" rtlCol="0"/>
          <a:lstStyle>
            <a:lvl1pPr algn="l">
              <a:defRPr sz="1300"/>
            </a:lvl1pPr>
          </a:lstStyle>
          <a:p>
            <a:endParaRPr lang="fr-FR"/>
          </a:p>
        </p:txBody>
      </p:sp>
      <p:sp>
        <p:nvSpPr>
          <p:cNvPr id="3" name="Espace réservé de la date 2"/>
          <p:cNvSpPr>
            <a:spLocks noGrp="1"/>
          </p:cNvSpPr>
          <p:nvPr>
            <p:ph type="dt" idx="1"/>
          </p:nvPr>
        </p:nvSpPr>
        <p:spPr>
          <a:xfrm>
            <a:off x="4023993" y="2"/>
            <a:ext cx="3078427" cy="511731"/>
          </a:xfrm>
          <a:prstGeom prst="rect">
            <a:avLst/>
          </a:prstGeom>
        </p:spPr>
        <p:txBody>
          <a:bodyPr vert="horz" lIns="99058" tIns="49529" rIns="99058" bIns="49529" rtlCol="0"/>
          <a:lstStyle>
            <a:lvl1pPr algn="r">
              <a:defRPr sz="1300"/>
            </a:lvl1pPr>
          </a:lstStyle>
          <a:p>
            <a:fld id="{8866B535-EFDB-4481-B703-6312A4483A4B}" type="datetimeFigureOut">
              <a:rPr lang="fr-FR" smtClean="0"/>
              <a:pPr/>
              <a:t>27/01/2022</a:t>
            </a:fld>
            <a:endParaRPr lang="fr-FR"/>
          </a:p>
        </p:txBody>
      </p:sp>
      <p:sp>
        <p:nvSpPr>
          <p:cNvPr id="4" name="Espace réservé de l'image des diapositives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9058" tIns="49529" rIns="99058" bIns="49529" rtlCol="0" anchor="ctr"/>
          <a:lstStyle/>
          <a:p>
            <a:endParaRPr lang="fr-FR"/>
          </a:p>
        </p:txBody>
      </p:sp>
      <p:sp>
        <p:nvSpPr>
          <p:cNvPr id="5" name="Espace réservé des commentaires 4"/>
          <p:cNvSpPr>
            <a:spLocks noGrp="1"/>
          </p:cNvSpPr>
          <p:nvPr>
            <p:ph type="body" sz="quarter" idx="3"/>
          </p:nvPr>
        </p:nvSpPr>
        <p:spPr>
          <a:xfrm>
            <a:off x="710407" y="4861442"/>
            <a:ext cx="5683250" cy="4605576"/>
          </a:xfrm>
          <a:prstGeom prst="rect">
            <a:avLst/>
          </a:prstGeom>
        </p:spPr>
        <p:txBody>
          <a:bodyPr vert="horz" lIns="99058" tIns="49529" rIns="99058" bIns="49529"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721108"/>
            <a:ext cx="3078427" cy="511731"/>
          </a:xfrm>
          <a:prstGeom prst="rect">
            <a:avLst/>
          </a:prstGeom>
        </p:spPr>
        <p:txBody>
          <a:bodyPr vert="horz" lIns="99058" tIns="49529" rIns="99058" bIns="49529"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3" y="9721108"/>
            <a:ext cx="3078427" cy="511731"/>
          </a:xfrm>
          <a:prstGeom prst="rect">
            <a:avLst/>
          </a:prstGeom>
        </p:spPr>
        <p:txBody>
          <a:bodyPr vert="horz" lIns="99058" tIns="49529" rIns="99058" bIns="49529" rtlCol="0" anchor="b"/>
          <a:lstStyle>
            <a:lvl1pPr algn="r">
              <a:defRPr sz="1300"/>
            </a:lvl1pPr>
          </a:lstStyle>
          <a:p>
            <a:fld id="{BDCBF602-4960-40CB-8741-0A9C291044A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algn="just"/>
            <a:r>
              <a:rPr lang="fr-FR" sz="2600" dirty="0">
                <a:solidFill>
                  <a:srgbClr val="FF0000"/>
                </a:solidFill>
              </a:rPr>
              <a:t>Bernard</a:t>
            </a:r>
          </a:p>
          <a:p>
            <a:pPr algn="just"/>
            <a:r>
              <a:rPr lang="fr-FR" sz="2600" dirty="0"/>
              <a:t>Sur le site de la ville de Lyon, il est écrit</a:t>
            </a:r>
          </a:p>
          <a:p>
            <a:pPr algn="just"/>
            <a:endParaRPr lang="fr-FR" sz="2600" dirty="0"/>
          </a:p>
          <a:p>
            <a:pPr algn="just"/>
            <a:r>
              <a:rPr lang="fr-FR" sz="2600" i="1" dirty="0"/>
              <a:t>Les Comités d’Intérêts locaux défendent le droit des habitants à participer à la sauvegarde et à la mise en valeur du patrimoine</a:t>
            </a:r>
          </a:p>
          <a:p>
            <a:pPr algn="just"/>
            <a:endParaRPr lang="fr-FR" sz="2600" dirty="0"/>
          </a:p>
          <a:p>
            <a:pPr algn="just"/>
            <a:r>
              <a:rPr lang="fr-FR" sz="2600" dirty="0"/>
              <a:t>Les CIL Renaissance du Vieux Lyon et Centre Presqu’île sont des organisations associées dans le classement de Lyon au patrimoine mondial</a:t>
            </a:r>
          </a:p>
        </p:txBody>
      </p:sp>
      <p:sp>
        <p:nvSpPr>
          <p:cNvPr id="4" name="Espace réservé du numéro de diapositive 3"/>
          <p:cNvSpPr>
            <a:spLocks noGrp="1"/>
          </p:cNvSpPr>
          <p:nvPr>
            <p:ph type="sldNum" sz="quarter" idx="10"/>
          </p:nvPr>
        </p:nvSpPr>
        <p:spPr/>
        <p:txBody>
          <a:bodyPr/>
          <a:lstStyle/>
          <a:p>
            <a:fld id="{510361A5-52FE-4A5A-9111-979ED260A718}"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65660B6-C8F1-4D8B-9577-6FEA5A9DFF92}" type="datetime1">
              <a:rPr lang="fr-FR" smtClean="0"/>
              <a:pPr/>
              <a:t>27/01/2022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3C38800-3D43-43AB-89BB-A7315B639F03}" type="datetime1">
              <a:rPr lang="fr-FR" smtClean="0"/>
              <a:pPr/>
              <a:t>27/01/2022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54F65AF-D2C2-49B0-A2D7-92EFA756E138}" type="datetime1">
              <a:rPr lang="fr-FR" smtClean="0"/>
              <a:pPr/>
              <a:t>27/01/2022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DDCAFD2-2786-4D8C-9D8E-3564D48D1AD3}" type="datetime1">
              <a:rPr lang="fr-FR" smtClean="0"/>
              <a:pPr/>
              <a:t>27/01/2022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8825ED8-34A1-45CA-AF32-41D560ED9B6B}" type="datetime1">
              <a:rPr lang="fr-FR" smtClean="0"/>
              <a:pPr/>
              <a:t>27/01/2022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CBD1B2F-43AC-4629-B423-B1315D72D1CA}" type="datetime1">
              <a:rPr lang="fr-FR" smtClean="0"/>
              <a:pPr/>
              <a:t>27/01/2022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8C5CB86-F303-48D6-91E8-472742805282}" type="datetime1">
              <a:rPr lang="fr-FR" smtClean="0"/>
              <a:pPr/>
              <a:t>27/01/2022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8F05D83-684E-415E-B1C2-2F5027EA2FAA}" type="datetime1">
              <a:rPr lang="fr-FR" smtClean="0"/>
              <a:pPr/>
              <a:t>27/01/2022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CBD797D-C9F4-4B5A-86DD-DA7931CE30D1}" type="datetime1">
              <a:rPr lang="fr-FR" smtClean="0"/>
              <a:pPr/>
              <a:t>27/01/2022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0D06F81-C91D-4C89-A7EB-52EA65451F0C}" type="datetime1">
              <a:rPr lang="fr-FR" smtClean="0"/>
              <a:pPr/>
              <a:t>27/01/2022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B6C79DF-3112-4847-AEB8-AD33E8691F22}" type="datetime1">
              <a:rPr lang="fr-FR" smtClean="0"/>
              <a:pPr/>
              <a:t>27/01/2022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6BF9BB-D2D3-43EA-9EC8-EAF662DB907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0FD39-C8F2-4384-8332-B6493DC8D9BB}" type="datetime1">
              <a:rPr lang="fr-FR" smtClean="0"/>
              <a:pPr/>
              <a:t>27/01/2022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BF9BB-D2D3-43EA-9EC8-EAF662DB907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cil.cpi@outlook.fr" TargetMode="External"/><Relationship Id="rId2" Type="http://schemas.openxmlformats.org/officeDocument/2006/relationships/hyperlink" Target="http://associationcpi.e-monsite.com/"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80728"/>
            <a:ext cx="8229600" cy="1440160"/>
          </a:xfrm>
        </p:spPr>
        <p:txBody>
          <a:bodyPr>
            <a:normAutofit fontScale="90000"/>
          </a:bodyPr>
          <a:lstStyle/>
          <a:p>
            <a:r>
              <a:rPr lang="fr-FR" dirty="0"/>
              <a:t/>
            </a:r>
            <a:br>
              <a:rPr lang="fr-FR" dirty="0"/>
            </a:br>
            <a:r>
              <a:rPr lang="fr-FR" dirty="0"/>
              <a:t>ASSEMBLEE GENERALE ORDINAIRE</a:t>
            </a:r>
            <a:br>
              <a:rPr lang="fr-FR" dirty="0"/>
            </a:br>
            <a:r>
              <a:rPr lang="fr-FR" dirty="0" smtClean="0"/>
              <a:t>28 </a:t>
            </a:r>
            <a:r>
              <a:rPr lang="fr-FR" dirty="0"/>
              <a:t>janvier </a:t>
            </a:r>
            <a:r>
              <a:rPr lang="fr-FR" dirty="0" smtClean="0"/>
              <a:t>2022</a:t>
            </a:r>
            <a:endParaRPr lang="fr-FR" dirty="0"/>
          </a:p>
        </p:txBody>
      </p:sp>
      <p:sp>
        <p:nvSpPr>
          <p:cNvPr id="3" name="Espace réservé du contenu 2"/>
          <p:cNvSpPr>
            <a:spLocks noGrp="1"/>
          </p:cNvSpPr>
          <p:nvPr>
            <p:ph idx="1"/>
          </p:nvPr>
        </p:nvSpPr>
        <p:spPr>
          <a:xfrm>
            <a:off x="457200" y="3212976"/>
            <a:ext cx="8229600" cy="2913187"/>
          </a:xfrm>
        </p:spPr>
        <p:txBody>
          <a:bodyPr>
            <a:normAutofit/>
          </a:bodyPr>
          <a:lstStyle/>
          <a:p>
            <a:r>
              <a:rPr lang="fr-FR" dirty="0"/>
              <a:t>RAPPORT D’ACTIVITE</a:t>
            </a:r>
          </a:p>
          <a:p>
            <a:r>
              <a:rPr lang="fr-FR" dirty="0"/>
              <a:t>RAPPORT FINANCIER</a:t>
            </a:r>
          </a:p>
          <a:p>
            <a:pPr lvl="0"/>
            <a:r>
              <a:rPr lang="fr-FR" dirty="0"/>
              <a:t>CONSEIL D’ADMINISTRATION</a:t>
            </a:r>
          </a:p>
          <a:p>
            <a:pPr lvl="0"/>
            <a:r>
              <a:rPr lang="fr-FR" dirty="0"/>
              <a:t>QUESTIONS DIVERSES</a:t>
            </a:r>
          </a:p>
        </p:txBody>
      </p:sp>
      <p:pic>
        <p:nvPicPr>
          <p:cNvPr id="5" name="Image 4"/>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2529459" y="214290"/>
            <a:ext cx="3828491" cy="1008585"/>
          </a:xfrm>
          <a:prstGeom prst="rect">
            <a:avLst/>
          </a:prstGeom>
        </p:spPr>
      </p:pic>
      <p:sp>
        <p:nvSpPr>
          <p:cNvPr id="6" name="Espace réservé du numéro de diapositive 5"/>
          <p:cNvSpPr>
            <a:spLocks noGrp="1"/>
          </p:cNvSpPr>
          <p:nvPr>
            <p:ph type="sldNum" sz="quarter" idx="12"/>
          </p:nvPr>
        </p:nvSpPr>
        <p:spPr/>
        <p:txBody>
          <a:bodyPr/>
          <a:lstStyle/>
          <a:p>
            <a:fld id="{736BF9BB-D2D3-43EA-9EC8-EAF662DB907B}"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00108"/>
            <a:ext cx="8229600" cy="785818"/>
          </a:xfrm>
        </p:spPr>
        <p:txBody>
          <a:bodyPr>
            <a:normAutofit fontScale="90000"/>
          </a:bodyPr>
          <a:lstStyle/>
          <a:p>
            <a:r>
              <a:rPr lang="fr-FR" sz="3100" b="1" dirty="0"/>
              <a:t/>
            </a:r>
            <a:br>
              <a:rPr lang="fr-FR" sz="3100" b="1" dirty="0"/>
            </a:br>
            <a:r>
              <a:rPr lang="fr-FR" sz="3600" b="1" dirty="0" smtClean="0"/>
              <a:t>LES MOBILITES ET LE STATIONNEMENT EN PRESQU’ÎLE</a:t>
            </a:r>
            <a:r>
              <a:rPr lang="fr-FR" sz="3600" b="1" dirty="0"/>
              <a:t/>
            </a:r>
            <a:br>
              <a:rPr lang="fr-FR" sz="3600" b="1" dirty="0"/>
            </a:br>
            <a:endParaRPr lang="fr-FR" sz="3600" b="1" dirty="0"/>
          </a:p>
        </p:txBody>
      </p:sp>
      <p:sp>
        <p:nvSpPr>
          <p:cNvPr id="5" name="Espace réservé du contenu 4"/>
          <p:cNvSpPr>
            <a:spLocks noGrp="1"/>
          </p:cNvSpPr>
          <p:nvPr>
            <p:ph idx="1"/>
          </p:nvPr>
        </p:nvSpPr>
        <p:spPr>
          <a:xfrm>
            <a:off x="428596" y="2000240"/>
            <a:ext cx="8229600" cy="4357718"/>
          </a:xfrm>
        </p:spPr>
        <p:txBody>
          <a:bodyPr>
            <a:noAutofit/>
          </a:bodyPr>
          <a:lstStyle/>
          <a:p>
            <a:pPr algn="ctr">
              <a:buNone/>
            </a:pPr>
            <a:endParaRPr lang="fr-FR" sz="1600" b="1" dirty="0" smtClean="0"/>
          </a:p>
          <a:p>
            <a:r>
              <a:rPr lang="fr-FR" sz="2000" dirty="0" smtClean="0"/>
              <a:t>Le CIL a rencontré à plusieurs reprises le vice-président de la métropole et l’Adjoint au Maire responsable de ces évolutions fortes.</a:t>
            </a:r>
          </a:p>
          <a:p>
            <a:r>
              <a:rPr lang="fr-FR" sz="2000" dirty="0" smtClean="0"/>
              <a:t>Il a demandé une véritable concertation sur des sujets qui ont un impact important sur la vie quotidienne des habitants</a:t>
            </a:r>
          </a:p>
          <a:p>
            <a:r>
              <a:rPr lang="fr-FR" sz="2000" dirty="0" smtClean="0"/>
              <a:t>Il a attiré l’attention sur les situations différentes entre le sud et le nord de la place </a:t>
            </a:r>
            <a:r>
              <a:rPr lang="fr-FR" sz="2000" dirty="0" err="1" smtClean="0"/>
              <a:t>Bellecour</a:t>
            </a:r>
            <a:endParaRPr lang="fr-FR" sz="2000" dirty="0" smtClean="0"/>
          </a:p>
          <a:p>
            <a:r>
              <a:rPr lang="fr-FR" sz="2000" dirty="0" smtClean="0"/>
              <a:t>La diminution de la circulation automobile ne doit pas être une gêne pour la vie en presqu’île mais au contraire une amélioration de celle-ci</a:t>
            </a:r>
          </a:p>
          <a:p>
            <a:r>
              <a:rPr lang="fr-FR" sz="2000" dirty="0" smtClean="0"/>
              <a:t>Le stationnement résidentiel doit être maintenu et les besoins évalués</a:t>
            </a:r>
          </a:p>
          <a:p>
            <a:pPr algn="ctr">
              <a:buNone/>
            </a:pPr>
            <a:r>
              <a:rPr lang="fr-FR" sz="2400" b="1" dirty="0" smtClean="0"/>
              <a:t>Une grande vigilance est nécessaire</a:t>
            </a:r>
            <a:endParaRPr lang="fr-FR" sz="2400" b="1"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947504"/>
          </a:xfrm>
        </p:spPr>
        <p:txBody>
          <a:bodyPr>
            <a:normAutofit fontScale="90000"/>
          </a:bodyPr>
          <a:lstStyle/>
          <a:p>
            <a:r>
              <a:rPr lang="fr-FR" sz="3600" b="1" dirty="0" smtClean="0"/>
              <a:t>LES MOBILITES ET LE STATIONNEMENT</a:t>
            </a:r>
            <a:r>
              <a:rPr lang="fr-FR" sz="3200" b="1" dirty="0" smtClean="0"/>
              <a:t/>
            </a:r>
            <a:br>
              <a:rPr lang="fr-FR" sz="3200" b="1" dirty="0" smtClean="0"/>
            </a:br>
            <a:r>
              <a:rPr lang="fr-FR" sz="2700" dirty="0" smtClean="0"/>
              <a:t/>
            </a:r>
            <a:br>
              <a:rPr lang="fr-FR" sz="2700" dirty="0" smtClean="0"/>
            </a:br>
            <a:endParaRPr lang="fr-FR" sz="2700" b="1" dirty="0"/>
          </a:p>
        </p:txBody>
      </p:sp>
      <p:sp>
        <p:nvSpPr>
          <p:cNvPr id="5" name="Espace réservé du contenu 4"/>
          <p:cNvSpPr>
            <a:spLocks noGrp="1"/>
          </p:cNvSpPr>
          <p:nvPr>
            <p:ph idx="1"/>
          </p:nvPr>
        </p:nvSpPr>
        <p:spPr>
          <a:xfrm>
            <a:off x="457200" y="2071678"/>
            <a:ext cx="8229600" cy="4357718"/>
          </a:xfrm>
        </p:spPr>
        <p:txBody>
          <a:bodyPr>
            <a:normAutofit fontScale="92500" lnSpcReduction="10000"/>
          </a:bodyPr>
          <a:lstStyle/>
          <a:p>
            <a:pPr>
              <a:buNone/>
            </a:pPr>
            <a:endParaRPr lang="fr-FR" sz="2400" b="1" dirty="0" smtClean="0"/>
          </a:p>
          <a:p>
            <a:pPr>
              <a:buNone/>
            </a:pPr>
            <a:r>
              <a:rPr lang="fr-FR" sz="2400" dirty="0" smtClean="0"/>
              <a:t>-</a:t>
            </a:r>
            <a:r>
              <a:rPr lang="fr-FR" sz="2600" dirty="0" smtClean="0"/>
              <a:t>Le CIL a participé à toutes les réunions publiques</a:t>
            </a:r>
          </a:p>
          <a:p>
            <a:pPr>
              <a:buNone/>
            </a:pPr>
            <a:r>
              <a:rPr lang="fr-FR" sz="2600" dirty="0" smtClean="0"/>
              <a:t>-Le CIL était représenté à toutes les réunions de travail avec la</a:t>
            </a:r>
          </a:p>
          <a:p>
            <a:pPr>
              <a:buNone/>
            </a:pPr>
            <a:r>
              <a:rPr lang="fr-FR" sz="2600" dirty="0" smtClean="0"/>
              <a:t>Métropole</a:t>
            </a:r>
          </a:p>
          <a:p>
            <a:pPr>
              <a:buNone/>
            </a:pPr>
            <a:r>
              <a:rPr lang="fr-FR" sz="2600" dirty="0" smtClean="0"/>
              <a:t>-</a:t>
            </a:r>
            <a:r>
              <a:rPr lang="fr-FR" sz="2600" b="1" dirty="0" smtClean="0"/>
              <a:t>Le CIL s’est clairement exprimé ;</a:t>
            </a:r>
          </a:p>
          <a:p>
            <a:pPr>
              <a:buNone/>
            </a:pPr>
            <a:endParaRPr lang="fr-FR" sz="2600" dirty="0" smtClean="0"/>
          </a:p>
          <a:p>
            <a:pPr algn="ctr">
              <a:buNone/>
            </a:pPr>
            <a:r>
              <a:rPr lang="fr-FR" sz="2600" dirty="0" smtClean="0"/>
              <a:t> 	</a:t>
            </a:r>
            <a:r>
              <a:rPr lang="fr-FR" sz="2600" b="1" dirty="0" smtClean="0"/>
              <a:t>La presqu’île doit rester vivante et habitée</a:t>
            </a:r>
          </a:p>
          <a:p>
            <a:pPr algn="ctr">
              <a:buNone/>
            </a:pPr>
            <a:r>
              <a:rPr lang="fr-FR" sz="2600" b="1" dirty="0" smtClean="0"/>
              <a:t>	Les accès aux logements doivent être possibles</a:t>
            </a:r>
          </a:p>
          <a:p>
            <a:pPr algn="ctr">
              <a:buNone/>
            </a:pPr>
            <a:r>
              <a:rPr lang="fr-FR" sz="2600" b="1" dirty="0" smtClean="0"/>
              <a:t>	Le stationnement résidentiel doit être maintenu</a:t>
            </a:r>
          </a:p>
          <a:p>
            <a:pPr algn="ctr">
              <a:buNone/>
            </a:pPr>
            <a:r>
              <a:rPr lang="fr-FR" sz="2600" dirty="0" smtClean="0"/>
              <a:t>	</a:t>
            </a:r>
          </a:p>
          <a:p>
            <a:pPr>
              <a:buNone/>
            </a:pPr>
            <a:endParaRPr lang="fr-FR" sz="2400" dirty="0" smtClean="0"/>
          </a:p>
          <a:p>
            <a:pPr>
              <a:buNone/>
            </a:pPr>
            <a:endParaRPr lang="fr-FR" sz="2400" dirty="0" smtClean="0"/>
          </a:p>
          <a:p>
            <a:pPr>
              <a:buNone/>
            </a:pPr>
            <a:endParaRPr lang="fr-FR" sz="2400" dirty="0"/>
          </a:p>
          <a:p>
            <a:pPr>
              <a:buNone/>
            </a:pPr>
            <a:endParaRPr lang="fr-FR" sz="24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947504"/>
          </a:xfrm>
        </p:spPr>
        <p:txBody>
          <a:bodyPr>
            <a:normAutofit fontScale="90000"/>
          </a:bodyPr>
          <a:lstStyle/>
          <a:p>
            <a:r>
              <a:rPr lang="fr-FR" sz="3600" b="1" dirty="0" smtClean="0"/>
              <a:t>LES MOBILITES ET LE STATIONNEMENT</a:t>
            </a:r>
            <a:r>
              <a:rPr lang="fr-FR" sz="3200" b="1" dirty="0" smtClean="0"/>
              <a:t/>
            </a:r>
            <a:br>
              <a:rPr lang="fr-FR" sz="3200" b="1" dirty="0" smtClean="0"/>
            </a:br>
            <a:r>
              <a:rPr lang="fr-FR" sz="2700" dirty="0" smtClean="0"/>
              <a:t/>
            </a:r>
            <a:br>
              <a:rPr lang="fr-FR" sz="2700" dirty="0" smtClean="0"/>
            </a:br>
            <a:endParaRPr lang="fr-FR" sz="2700" b="1" dirty="0"/>
          </a:p>
        </p:txBody>
      </p:sp>
      <p:sp>
        <p:nvSpPr>
          <p:cNvPr id="5" name="Espace réservé du contenu 4"/>
          <p:cNvSpPr>
            <a:spLocks noGrp="1"/>
          </p:cNvSpPr>
          <p:nvPr>
            <p:ph idx="1"/>
          </p:nvPr>
        </p:nvSpPr>
        <p:spPr>
          <a:xfrm>
            <a:off x="457200" y="2071678"/>
            <a:ext cx="8229600" cy="4357718"/>
          </a:xfrm>
        </p:spPr>
        <p:txBody>
          <a:bodyPr>
            <a:normAutofit fontScale="92500" lnSpcReduction="10000"/>
          </a:bodyPr>
          <a:lstStyle/>
          <a:p>
            <a:pPr>
              <a:buNone/>
            </a:pPr>
            <a:endParaRPr lang="fr-FR" sz="2400" b="1" dirty="0" smtClean="0"/>
          </a:p>
          <a:p>
            <a:pPr>
              <a:buNone/>
            </a:pPr>
            <a:r>
              <a:rPr lang="fr-FR" sz="2400" dirty="0" smtClean="0"/>
              <a:t>-</a:t>
            </a:r>
            <a:r>
              <a:rPr lang="fr-FR" sz="2600" dirty="0" smtClean="0"/>
              <a:t>Le CIL a participé à toutes les réunions publiques</a:t>
            </a:r>
          </a:p>
          <a:p>
            <a:pPr>
              <a:buNone/>
            </a:pPr>
            <a:r>
              <a:rPr lang="fr-FR" sz="2600" dirty="0" smtClean="0"/>
              <a:t>-Le CIL était représenté à toutes les réunions de travail avec la</a:t>
            </a:r>
          </a:p>
          <a:p>
            <a:pPr>
              <a:buNone/>
            </a:pPr>
            <a:r>
              <a:rPr lang="fr-FR" sz="2600" dirty="0" smtClean="0"/>
              <a:t>Métropole</a:t>
            </a:r>
          </a:p>
          <a:p>
            <a:pPr>
              <a:buNone/>
            </a:pPr>
            <a:r>
              <a:rPr lang="fr-FR" sz="2600" dirty="0" smtClean="0"/>
              <a:t>-</a:t>
            </a:r>
            <a:r>
              <a:rPr lang="fr-FR" sz="2600" b="1" dirty="0" smtClean="0"/>
              <a:t>Le CIL s’est clairement exprimé ;</a:t>
            </a:r>
          </a:p>
          <a:p>
            <a:pPr>
              <a:buNone/>
            </a:pPr>
            <a:endParaRPr lang="fr-FR" sz="2600" dirty="0" smtClean="0"/>
          </a:p>
          <a:p>
            <a:pPr algn="ctr">
              <a:buNone/>
            </a:pPr>
            <a:r>
              <a:rPr lang="fr-FR" sz="2600" dirty="0" smtClean="0"/>
              <a:t> 	</a:t>
            </a:r>
            <a:r>
              <a:rPr lang="fr-FR" sz="2600" b="1" dirty="0" smtClean="0"/>
              <a:t>La presqu’île doit rester vivante et habitée</a:t>
            </a:r>
          </a:p>
          <a:p>
            <a:pPr algn="ctr">
              <a:buNone/>
            </a:pPr>
            <a:r>
              <a:rPr lang="fr-FR" sz="2600" b="1" dirty="0" smtClean="0"/>
              <a:t>	Les accès aux logements doivent être possibles</a:t>
            </a:r>
          </a:p>
          <a:p>
            <a:pPr algn="ctr">
              <a:buNone/>
            </a:pPr>
            <a:r>
              <a:rPr lang="fr-FR" sz="2600" b="1" dirty="0" smtClean="0"/>
              <a:t>	Le stationnement résidentiel doit être maintenu</a:t>
            </a:r>
          </a:p>
          <a:p>
            <a:pPr algn="ctr">
              <a:buNone/>
            </a:pPr>
            <a:r>
              <a:rPr lang="fr-FR" sz="2600" dirty="0" smtClean="0"/>
              <a:t>	</a:t>
            </a:r>
          </a:p>
          <a:p>
            <a:pPr>
              <a:buNone/>
            </a:pPr>
            <a:endParaRPr lang="fr-FR" sz="2400" dirty="0" smtClean="0"/>
          </a:p>
          <a:p>
            <a:pPr>
              <a:buNone/>
            </a:pPr>
            <a:endParaRPr lang="fr-FR" sz="2400" dirty="0" smtClean="0"/>
          </a:p>
          <a:p>
            <a:pPr>
              <a:buNone/>
            </a:pPr>
            <a:endParaRPr lang="fr-FR" sz="2400" dirty="0"/>
          </a:p>
          <a:p>
            <a:pPr>
              <a:buNone/>
            </a:pPr>
            <a:endParaRPr lang="fr-FR" sz="24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1071546"/>
            <a:ext cx="8229600" cy="785818"/>
          </a:xfrm>
        </p:spPr>
        <p:txBody>
          <a:bodyPr>
            <a:normAutofit fontScale="90000"/>
          </a:bodyPr>
          <a:lstStyle/>
          <a:p>
            <a:r>
              <a:rPr lang="fr-FR" sz="3100" b="1" dirty="0"/>
              <a:t/>
            </a:r>
            <a:br>
              <a:rPr lang="fr-FR" sz="3100" b="1" dirty="0"/>
            </a:br>
            <a:r>
              <a:rPr lang="fr-FR" sz="3600" b="1" dirty="0" smtClean="0"/>
              <a:t>LA SECURITE</a:t>
            </a:r>
            <a:r>
              <a:rPr lang="fr-FR" b="1" dirty="0" smtClean="0"/>
              <a:t/>
            </a:r>
            <a:br>
              <a:rPr lang="fr-FR" b="1" dirty="0" smtClean="0"/>
            </a:br>
            <a:endParaRPr lang="fr-FR" b="1" dirty="0"/>
          </a:p>
        </p:txBody>
      </p:sp>
      <p:sp>
        <p:nvSpPr>
          <p:cNvPr id="5" name="Espace réservé du contenu 4"/>
          <p:cNvSpPr>
            <a:spLocks noGrp="1"/>
          </p:cNvSpPr>
          <p:nvPr>
            <p:ph idx="1"/>
          </p:nvPr>
        </p:nvSpPr>
        <p:spPr>
          <a:xfrm>
            <a:off x="428596" y="1643050"/>
            <a:ext cx="8229600" cy="4929222"/>
          </a:xfrm>
        </p:spPr>
        <p:txBody>
          <a:bodyPr>
            <a:noAutofit/>
          </a:bodyPr>
          <a:lstStyle/>
          <a:p>
            <a:endParaRPr lang="fr-FR" sz="2000" dirty="0" smtClean="0"/>
          </a:p>
          <a:p>
            <a:pPr algn="just"/>
            <a:r>
              <a:rPr lang="fr-FR" sz="2400" dirty="0" smtClean="0"/>
              <a:t>Les rodéos et autres nuisances nocturnes se sont aggravées à l’occasion de la crise sanitaire (après les confinements)</a:t>
            </a:r>
          </a:p>
          <a:p>
            <a:pPr algn="just"/>
            <a:r>
              <a:rPr lang="fr-FR" sz="2400" dirty="0" smtClean="0"/>
              <a:t>Les incivilités de toute sorte s’accroissent</a:t>
            </a:r>
          </a:p>
          <a:p>
            <a:pPr algn="just"/>
            <a:r>
              <a:rPr lang="fr-FR" sz="2400" dirty="0" smtClean="0"/>
              <a:t>La nouvelle majorité peu favorable au déploiement de la vidéo protection pourtant efficace</a:t>
            </a:r>
          </a:p>
          <a:p>
            <a:pPr algn="just"/>
            <a:r>
              <a:rPr lang="fr-FR" sz="2400" dirty="0" smtClean="0"/>
              <a:t>Au niveau de la métropole, d’autres quartiers sont très touchés.</a:t>
            </a:r>
          </a:p>
          <a:p>
            <a:pPr algn="just">
              <a:buNone/>
            </a:pPr>
            <a:r>
              <a:rPr lang="fr-FR" sz="2400" dirty="0" smtClean="0"/>
              <a:t>Mais quelques points positifs</a:t>
            </a:r>
          </a:p>
          <a:p>
            <a:pPr algn="just"/>
            <a:r>
              <a:rPr lang="fr-FR" sz="2400" dirty="0" smtClean="0"/>
              <a:t>Les effectifs de police nationale et municipale augmentent</a:t>
            </a:r>
          </a:p>
          <a:p>
            <a:pPr algn="just"/>
            <a:r>
              <a:rPr lang="fr-FR" sz="2400" dirty="0" smtClean="0"/>
              <a:t>Une plus grande discipline de la part des utilisateurs de trottinettes.</a:t>
            </a:r>
          </a:p>
          <a:p>
            <a:endParaRPr lang="fr-FR" sz="24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947504"/>
          </a:xfrm>
        </p:spPr>
        <p:txBody>
          <a:bodyPr>
            <a:normAutofit/>
          </a:bodyPr>
          <a:lstStyle/>
          <a:p>
            <a:r>
              <a:rPr lang="fr-FR" sz="2800" b="1" dirty="0" smtClean="0"/>
              <a:t>L’AMENAGEMENT DE LA RIVE DROITE DU RHÔNE</a:t>
            </a:r>
            <a:br>
              <a:rPr lang="fr-FR" sz="2800" b="1" dirty="0" smtClean="0"/>
            </a:br>
            <a:r>
              <a:rPr lang="fr-FR" sz="2000" dirty="0" smtClean="0"/>
              <a:t> (actions menées jusqu’à ce jour)</a:t>
            </a:r>
            <a:endParaRPr lang="fr-FR" sz="2000" b="1" dirty="0"/>
          </a:p>
        </p:txBody>
      </p:sp>
      <p:sp>
        <p:nvSpPr>
          <p:cNvPr id="5" name="Espace réservé du contenu 4"/>
          <p:cNvSpPr>
            <a:spLocks noGrp="1"/>
          </p:cNvSpPr>
          <p:nvPr>
            <p:ph idx="1"/>
          </p:nvPr>
        </p:nvSpPr>
        <p:spPr>
          <a:xfrm>
            <a:off x="457200" y="2071678"/>
            <a:ext cx="8229600" cy="4357718"/>
          </a:xfrm>
        </p:spPr>
        <p:txBody>
          <a:bodyPr>
            <a:normAutofit/>
          </a:bodyPr>
          <a:lstStyle/>
          <a:p>
            <a:pPr>
              <a:buNone/>
            </a:pPr>
            <a:endParaRPr lang="fr-FR" sz="2400" b="1" dirty="0" smtClean="0"/>
          </a:p>
          <a:p>
            <a:pPr algn="just">
              <a:buNone/>
            </a:pPr>
            <a:r>
              <a:rPr lang="fr-FR" sz="2400" dirty="0" smtClean="0"/>
              <a:t>	-La métropole a lancé fin 2021 une concertation sur l’aménagement de la rive droite du Rhône</a:t>
            </a:r>
          </a:p>
          <a:p>
            <a:pPr algn="just">
              <a:buNone/>
            </a:pPr>
            <a:r>
              <a:rPr lang="fr-FR" sz="2400" dirty="0" smtClean="0"/>
              <a:t>	-</a:t>
            </a:r>
            <a:r>
              <a:rPr lang="fr-FR" sz="2600" dirty="0" smtClean="0"/>
              <a:t>Le dossier de concertation ne traite pas des flux de circulation et ne présente pas d’étude liée à la suppression des places de stationnement. Il est donc très incomplet.</a:t>
            </a:r>
          </a:p>
          <a:p>
            <a:pPr algn="just">
              <a:buNone/>
            </a:pPr>
            <a:r>
              <a:rPr lang="fr-FR" sz="2600" dirty="0" smtClean="0"/>
              <a:t>	-La suppression de la trémie </a:t>
            </a:r>
            <a:r>
              <a:rPr lang="fr-FR" sz="2600" dirty="0" err="1" smtClean="0"/>
              <a:t>Bellecour</a:t>
            </a:r>
            <a:r>
              <a:rPr lang="fr-FR" sz="2600" dirty="0" smtClean="0"/>
              <a:t>/Poncet est présentée comme un invariant</a:t>
            </a:r>
            <a:endParaRPr lang="fr-FR" sz="2600" b="1" dirty="0" smtClean="0"/>
          </a:p>
          <a:p>
            <a:pPr algn="ctr">
              <a:buNone/>
            </a:pPr>
            <a:r>
              <a:rPr lang="fr-FR" sz="2600" dirty="0" smtClean="0"/>
              <a:t>	</a:t>
            </a:r>
          </a:p>
          <a:p>
            <a:pPr>
              <a:buNone/>
            </a:pPr>
            <a:endParaRPr lang="fr-FR" sz="2400" dirty="0" smtClean="0"/>
          </a:p>
          <a:p>
            <a:pPr>
              <a:buNone/>
            </a:pPr>
            <a:endParaRPr lang="fr-FR" sz="2400" dirty="0" smtClean="0"/>
          </a:p>
          <a:p>
            <a:pPr>
              <a:buNone/>
            </a:pPr>
            <a:endParaRPr lang="fr-FR" sz="2400" dirty="0"/>
          </a:p>
          <a:p>
            <a:pPr>
              <a:buNone/>
            </a:pPr>
            <a:endParaRPr lang="fr-FR" sz="24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947504"/>
          </a:xfrm>
        </p:spPr>
        <p:txBody>
          <a:bodyPr>
            <a:normAutofit/>
          </a:bodyPr>
          <a:lstStyle/>
          <a:p>
            <a:r>
              <a:rPr lang="fr-FR" sz="2800" b="1" dirty="0" smtClean="0"/>
              <a:t>L’AMENAGEMENT DE LA RIVE DROITE DU RHÔNE</a:t>
            </a:r>
            <a:br>
              <a:rPr lang="fr-FR" sz="2800" b="1" dirty="0" smtClean="0"/>
            </a:br>
            <a:r>
              <a:rPr lang="fr-FR" sz="2000" dirty="0" smtClean="0"/>
              <a:t> (actions menées jusqu’à ce jour)</a:t>
            </a:r>
            <a:endParaRPr lang="fr-FR" sz="2000" b="1" dirty="0"/>
          </a:p>
        </p:txBody>
      </p:sp>
      <p:sp>
        <p:nvSpPr>
          <p:cNvPr id="5" name="Espace réservé du contenu 4"/>
          <p:cNvSpPr>
            <a:spLocks noGrp="1"/>
          </p:cNvSpPr>
          <p:nvPr>
            <p:ph idx="1"/>
          </p:nvPr>
        </p:nvSpPr>
        <p:spPr>
          <a:xfrm>
            <a:off x="457200" y="2143116"/>
            <a:ext cx="8229600" cy="4286280"/>
          </a:xfrm>
        </p:spPr>
        <p:txBody>
          <a:bodyPr>
            <a:normAutofit fontScale="77500" lnSpcReduction="20000"/>
          </a:bodyPr>
          <a:lstStyle/>
          <a:p>
            <a:pPr algn="just">
              <a:buNone/>
            </a:pPr>
            <a:r>
              <a:rPr lang="fr-FR" sz="2600" dirty="0" smtClean="0"/>
              <a:t>Le CIL était représenté à toutes les réunions de travail avec la Métropole</a:t>
            </a:r>
          </a:p>
          <a:p>
            <a:pPr algn="just">
              <a:buNone/>
            </a:pPr>
            <a:r>
              <a:rPr lang="fr-FR" sz="2600" b="1" dirty="0" smtClean="0"/>
              <a:t>Le CIL s’est clairement exprimé </a:t>
            </a:r>
            <a:r>
              <a:rPr lang="fr-FR" sz="2600" dirty="0" smtClean="0"/>
              <a:t>en réunion et par courrier</a:t>
            </a:r>
            <a:r>
              <a:rPr lang="fr-FR" sz="2600" b="1" dirty="0" smtClean="0"/>
              <a:t>;</a:t>
            </a:r>
          </a:p>
          <a:p>
            <a:pPr algn="just">
              <a:buNone/>
            </a:pPr>
            <a:r>
              <a:rPr lang="fr-FR" sz="2600" b="1" dirty="0" smtClean="0"/>
              <a:t>	-Les conséquences sur les flux de circulation  doivent être étudiées et présentées</a:t>
            </a:r>
          </a:p>
          <a:p>
            <a:pPr algn="just">
              <a:buNone/>
            </a:pPr>
            <a:r>
              <a:rPr lang="fr-FR" sz="2600" b="1" dirty="0" smtClean="0"/>
              <a:t>	-Aucun aménagement des quais ne doit être commencé tant que la presqu’île ne sera pas « apaisée » </a:t>
            </a:r>
            <a:r>
              <a:rPr lang="fr-FR" sz="2600" dirty="0" smtClean="0"/>
              <a:t>sinon il y a un risque de saturation des rues de nos quartiers.</a:t>
            </a:r>
          </a:p>
          <a:p>
            <a:pPr algn="just">
              <a:buNone/>
            </a:pPr>
            <a:r>
              <a:rPr lang="fr-FR" sz="2600" b="1" dirty="0" smtClean="0"/>
              <a:t>	-La suppression de nombreuses places de stationnement sans étude n’est pas admissible</a:t>
            </a:r>
          </a:p>
          <a:p>
            <a:pPr algn="just">
              <a:buNone/>
            </a:pPr>
            <a:r>
              <a:rPr lang="fr-FR" sz="2600" b="1" dirty="0" smtClean="0"/>
              <a:t>	-La suppression de la trémie </a:t>
            </a:r>
            <a:r>
              <a:rPr lang="fr-FR" sz="2600" b="1" dirty="0" err="1" smtClean="0"/>
              <a:t>Bellecour</a:t>
            </a:r>
            <a:r>
              <a:rPr lang="fr-FR" sz="2600" b="1" dirty="0" smtClean="0"/>
              <a:t>/Poncet doit être questionnée </a:t>
            </a:r>
            <a:r>
              <a:rPr lang="fr-FR" sz="2600" dirty="0" smtClean="0"/>
              <a:t>et l’aménagement des rampes et sa couverture doivent être étudiés ce qui permettrait un bel accès piétonnier au Rhône correspondant à l’objectif recherché</a:t>
            </a:r>
          </a:p>
          <a:p>
            <a:pPr algn="just">
              <a:buNone/>
            </a:pPr>
            <a:r>
              <a:rPr lang="fr-FR" sz="2600" b="1" dirty="0" smtClean="0"/>
              <a:t>	-La sécurité des nouveaux espaces créés doit être assurée.</a:t>
            </a:r>
            <a:r>
              <a:rPr lang="fr-FR" sz="2600" dirty="0" smtClean="0"/>
              <a:t>	</a:t>
            </a:r>
          </a:p>
          <a:p>
            <a:pPr>
              <a:buNone/>
            </a:pPr>
            <a:endParaRPr lang="fr-FR" sz="2400" dirty="0" smtClean="0"/>
          </a:p>
          <a:p>
            <a:pPr>
              <a:buNone/>
            </a:pPr>
            <a:endParaRPr lang="fr-FR" sz="2400" dirty="0" smtClean="0"/>
          </a:p>
          <a:p>
            <a:pPr>
              <a:buNone/>
            </a:pPr>
            <a:endParaRPr lang="fr-FR" sz="2400" dirty="0"/>
          </a:p>
          <a:p>
            <a:pPr>
              <a:buNone/>
            </a:pPr>
            <a:endParaRPr lang="fr-FR" sz="24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1071546"/>
            <a:ext cx="8229600" cy="785818"/>
          </a:xfrm>
        </p:spPr>
        <p:txBody>
          <a:bodyPr>
            <a:normAutofit fontScale="90000"/>
          </a:bodyPr>
          <a:lstStyle/>
          <a:p>
            <a:r>
              <a:rPr lang="fr-FR" sz="3100" b="1" dirty="0"/>
              <a:t/>
            </a:r>
            <a:br>
              <a:rPr lang="fr-FR" sz="3100" b="1" dirty="0"/>
            </a:br>
            <a:r>
              <a:rPr lang="fr-FR" sz="3600" b="1" dirty="0" smtClean="0"/>
              <a:t>LES PROJETS DE TRANSPORTS EN COMMUN</a:t>
            </a:r>
            <a:br>
              <a:rPr lang="fr-FR" sz="3600" b="1" dirty="0" smtClean="0"/>
            </a:br>
            <a:r>
              <a:rPr lang="fr-FR" sz="2200" dirty="0" smtClean="0"/>
              <a:t>(actions menées jusqu’à ce jour)</a:t>
            </a:r>
            <a:r>
              <a:rPr lang="fr-FR" sz="3600" b="1" dirty="0" smtClean="0"/>
              <a:t/>
            </a:r>
            <a:br>
              <a:rPr lang="fr-FR" sz="3600" b="1" dirty="0" smtClean="0"/>
            </a:br>
            <a:endParaRPr lang="fr-FR" sz="3600" b="1" dirty="0"/>
          </a:p>
        </p:txBody>
      </p:sp>
      <p:sp>
        <p:nvSpPr>
          <p:cNvPr id="5" name="Espace réservé du contenu 4"/>
          <p:cNvSpPr>
            <a:spLocks noGrp="1"/>
          </p:cNvSpPr>
          <p:nvPr>
            <p:ph idx="1"/>
          </p:nvPr>
        </p:nvSpPr>
        <p:spPr>
          <a:xfrm>
            <a:off x="428596" y="1857364"/>
            <a:ext cx="8229600" cy="4500594"/>
          </a:xfrm>
        </p:spPr>
        <p:txBody>
          <a:bodyPr>
            <a:noAutofit/>
          </a:bodyPr>
          <a:lstStyle/>
          <a:p>
            <a:pPr algn="just"/>
            <a:r>
              <a:rPr lang="fr-FR" sz="2000" b="1" dirty="0" smtClean="0"/>
              <a:t>Le CIL s’est exprimé en 2021 lors de la concertation sur les projets de métro.</a:t>
            </a:r>
          </a:p>
          <a:p>
            <a:pPr algn="just"/>
            <a:r>
              <a:rPr lang="fr-FR" sz="2000" dirty="0" smtClean="0"/>
              <a:t> </a:t>
            </a:r>
            <a:r>
              <a:rPr lang="fr-FR" sz="2000" b="1" dirty="0" smtClean="0"/>
              <a:t>Le CIL est intéressé notamment pour la desserte de l’Ouest lyonnais </a:t>
            </a:r>
            <a:r>
              <a:rPr lang="fr-FR" sz="2000" dirty="0" smtClean="0"/>
              <a:t>qui génère la majorité des voitures en transit en presqu’île </a:t>
            </a:r>
          </a:p>
          <a:p>
            <a:pPr algn="just"/>
            <a:r>
              <a:rPr lang="fr-FR" sz="2000" b="1" dirty="0" smtClean="0"/>
              <a:t>Le projet de métro E et le projet de télécabine sont des projets partiels</a:t>
            </a:r>
            <a:r>
              <a:rPr lang="fr-FR" sz="2000" dirty="0" smtClean="0"/>
              <a:t> qui ne répondent pas à l’ensemble de l’Ouest lyonnais</a:t>
            </a:r>
          </a:p>
          <a:p>
            <a:pPr algn="just"/>
            <a:r>
              <a:rPr lang="fr-FR" sz="2000" b="1" dirty="0" smtClean="0"/>
              <a:t>Le CIL est intervenu pour une cohérence entre les TCL et les TER </a:t>
            </a:r>
            <a:r>
              <a:rPr lang="fr-FR" sz="2000" dirty="0" smtClean="0"/>
              <a:t>qui ne se limite pas à la nécessaire tarification commune</a:t>
            </a:r>
          </a:p>
          <a:p>
            <a:pPr algn="just"/>
            <a:r>
              <a:rPr lang="fr-FR" sz="2000" b="1" dirty="0" smtClean="0"/>
              <a:t>Il a donc proposé de tenir compte du Tram Train de l’Ouest Lyonnais </a:t>
            </a:r>
            <a:r>
              <a:rPr lang="fr-FR" sz="2000" dirty="0" smtClean="0"/>
              <a:t>qui devrait être prolongé de St Paul à Hôtel de Ville  avec une nouvelle branche tram pour desservir e plateau du 5</a:t>
            </a:r>
            <a:r>
              <a:rPr lang="fr-FR" sz="2000" baseline="30000" dirty="0" smtClean="0"/>
              <a:t>ème</a:t>
            </a:r>
            <a:r>
              <a:rPr lang="fr-FR" sz="2000" dirty="0" smtClean="0"/>
              <a:t> arrondissement. Avec le  passage  par le hub de Gorge de Loup le projet deviendrait plus attractif et moins coûteux car utilisant l’actuel du tunnel débouchant à St Paul.</a:t>
            </a:r>
          </a:p>
          <a:p>
            <a:pPr algn="just"/>
            <a:r>
              <a:rPr lang="fr-FR" sz="2000" b="1" dirty="0" smtClean="0"/>
              <a:t>Des contacts ont été pris avec les vice-présidents Transport de la métropole et de la Région</a:t>
            </a:r>
          </a:p>
          <a:p>
            <a:pPr algn="just">
              <a:buNone/>
            </a:pPr>
            <a:endParaRPr lang="fr-FR" sz="2000" dirty="0" smtClean="0"/>
          </a:p>
          <a:p>
            <a:pPr algn="just">
              <a:buNone/>
            </a:pPr>
            <a:r>
              <a:rPr lang="fr-FR" sz="2000" dirty="0" smtClean="0"/>
              <a:t>	</a:t>
            </a:r>
            <a:endParaRPr lang="fr-FR" sz="24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b="1" dirty="0" smtClean="0"/>
              <a:t> </a:t>
            </a:r>
            <a:r>
              <a:rPr lang="fr-FR" dirty="0" smtClean="0"/>
              <a:t/>
            </a:r>
            <a:br>
              <a:rPr lang="fr-FR" dirty="0" smtClean="0"/>
            </a:br>
            <a:r>
              <a:rPr lang="fr-FR" sz="4000" b="1" dirty="0" smtClean="0"/>
              <a:t>LES ACTIVITES CONVIVIALES</a:t>
            </a:r>
            <a:r>
              <a:rPr lang="fr-FR" sz="4000" dirty="0"/>
              <a:t/>
            </a:r>
            <a:br>
              <a:rPr lang="fr-FR" sz="4000" dirty="0"/>
            </a:br>
            <a:endParaRPr lang="fr-FR" sz="4000" dirty="0"/>
          </a:p>
        </p:txBody>
      </p:sp>
      <p:sp>
        <p:nvSpPr>
          <p:cNvPr id="3" name="Espace réservé du contenu 2"/>
          <p:cNvSpPr>
            <a:spLocks noGrp="1"/>
          </p:cNvSpPr>
          <p:nvPr>
            <p:ph idx="1"/>
          </p:nvPr>
        </p:nvSpPr>
        <p:spPr>
          <a:xfrm>
            <a:off x="467544" y="1844824"/>
            <a:ext cx="8229600" cy="4281339"/>
          </a:xfrm>
        </p:spPr>
        <p:txBody>
          <a:bodyPr>
            <a:normAutofit fontScale="85000" lnSpcReduction="10000"/>
          </a:bodyPr>
          <a:lstStyle/>
          <a:p>
            <a:pPr>
              <a:buNone/>
            </a:pPr>
            <a:endParaRPr lang="fr-FR" sz="4600" dirty="0"/>
          </a:p>
          <a:p>
            <a:pPr algn="just"/>
            <a:r>
              <a:rPr lang="fr-FR" sz="3100" dirty="0" smtClean="0"/>
              <a:t>La </a:t>
            </a:r>
            <a:r>
              <a:rPr lang="fr-FR" sz="3100" dirty="0"/>
              <a:t>traditionnelle galette et L’AG </a:t>
            </a:r>
            <a:r>
              <a:rPr lang="fr-FR" sz="3100" dirty="0" smtClean="0"/>
              <a:t> n’a pas pu avoir lieu en 2021</a:t>
            </a:r>
            <a:endParaRPr lang="fr-FR" sz="3100" dirty="0"/>
          </a:p>
          <a:p>
            <a:pPr algn="just"/>
            <a:r>
              <a:rPr lang="fr-FR" sz="3100" dirty="0" smtClean="0"/>
              <a:t>Le dîner conférence annuel a été annulé en 2020 mais a pu se tenir le13 décembre 2021 avec Bruno Lépine, </a:t>
            </a:r>
            <a:r>
              <a:rPr lang="fr-FR" sz="3100" dirty="0"/>
              <a:t>qui nous a entretenu </a:t>
            </a:r>
            <a:r>
              <a:rPr lang="fr-FR" sz="3100" dirty="0" smtClean="0"/>
              <a:t>de l’histoire de la presqu’île avec la présence de Pierre Oliver, maire du 2</a:t>
            </a:r>
            <a:r>
              <a:rPr lang="fr-FR" sz="3100" baseline="30000" dirty="0" smtClean="0"/>
              <a:t>ème</a:t>
            </a:r>
            <a:r>
              <a:rPr lang="fr-FR" sz="3100" dirty="0" smtClean="0"/>
              <a:t> arrondissement</a:t>
            </a:r>
            <a:endParaRPr lang="fr-FR" sz="3100" dirty="0"/>
          </a:p>
          <a:p>
            <a:pPr algn="just"/>
            <a:r>
              <a:rPr lang="fr-FR" sz="3100" dirty="0" smtClean="0"/>
              <a:t>Il n’a pas été possible d’organiser d’autres activités en raison de la crise sanitaire. Nous espérons les reprendre lorsque cela sera possible</a:t>
            </a:r>
            <a:endParaRPr lang="fr-FR" sz="3100" dirty="0"/>
          </a:p>
          <a:p>
            <a:pPr>
              <a:buNone/>
            </a:pPr>
            <a:endParaRPr lang="fr-FR" b="1" dirty="0"/>
          </a:p>
          <a:p>
            <a:pPr>
              <a:buNone/>
            </a:pPr>
            <a:endParaRPr lang="fr-FR" b="1" dirty="0"/>
          </a:p>
          <a:p>
            <a:endParaRPr lang="fr-FR" dirty="0"/>
          </a:p>
        </p:txBody>
      </p:sp>
      <p:pic>
        <p:nvPicPr>
          <p:cNvPr id="5" name="Image 4"/>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6" name="Espace réservé du numéro de diapositive 5"/>
          <p:cNvSpPr>
            <a:spLocks noGrp="1"/>
          </p:cNvSpPr>
          <p:nvPr>
            <p:ph type="sldNum" sz="quarter" idx="12"/>
          </p:nvPr>
        </p:nvSpPr>
        <p:spPr/>
        <p:txBody>
          <a:bodyPr/>
          <a:lstStyle/>
          <a:p>
            <a:fld id="{736BF9BB-D2D3-43EA-9EC8-EAF662DB907B}"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sz="4000" b="1" dirty="0" smtClean="0"/>
              <a:t>LES RELATIONS AVEC LES ADHERENTS</a:t>
            </a:r>
            <a:r>
              <a:rPr lang="fr-FR" b="1" dirty="0" smtClean="0"/>
              <a:t/>
            </a:r>
            <a:br>
              <a:rPr lang="fr-FR" b="1" dirty="0" smtClean="0"/>
            </a:br>
            <a:endParaRPr lang="fr-FR" b="1" dirty="0"/>
          </a:p>
        </p:txBody>
      </p:sp>
      <p:sp>
        <p:nvSpPr>
          <p:cNvPr id="3" name="Espace réservé du contenu 2"/>
          <p:cNvSpPr>
            <a:spLocks noGrp="1"/>
          </p:cNvSpPr>
          <p:nvPr>
            <p:ph idx="1"/>
          </p:nvPr>
        </p:nvSpPr>
        <p:spPr>
          <a:xfrm>
            <a:off x="457200" y="1844824"/>
            <a:ext cx="8229600" cy="4298819"/>
          </a:xfrm>
        </p:spPr>
        <p:txBody>
          <a:bodyPr>
            <a:noAutofit/>
          </a:bodyPr>
          <a:lstStyle/>
          <a:p>
            <a:pPr>
              <a:buNone/>
            </a:pPr>
            <a:r>
              <a:rPr lang="fr-FR" sz="2400" b="1" dirty="0"/>
              <a:t> </a:t>
            </a:r>
            <a:endParaRPr lang="fr-FR" sz="2400" dirty="0"/>
          </a:p>
          <a:p>
            <a:pPr algn="just"/>
            <a:r>
              <a:rPr lang="fr-FR" sz="2000" dirty="0" smtClean="0"/>
              <a:t>Depuis</a:t>
            </a:r>
            <a:r>
              <a:rPr lang="fr-FR" sz="2400" dirty="0" smtClean="0"/>
              <a:t> </a:t>
            </a:r>
            <a:r>
              <a:rPr lang="fr-FR" sz="2000" dirty="0" smtClean="0"/>
              <a:t>mars 2020, les relations passaient essentiellement par internet. </a:t>
            </a:r>
          </a:p>
          <a:p>
            <a:pPr algn="just"/>
            <a:r>
              <a:rPr lang="fr-FR" sz="2000" dirty="0" smtClean="0"/>
              <a:t>Nos adhérents « internet » ont reçu en un an plus de 100 messages électroniques dont  des commentaires s’appuyant sur des revues de presse, des informations reçues de l’UCIL ou des documents sur le patrimoine . Les contacts n’ont pas été rompus et beaucoup d’adhérents ont fait part de leur intérêt pour les informations reçues.</a:t>
            </a:r>
            <a:endParaRPr lang="fr-FR" sz="2000" dirty="0"/>
          </a:p>
          <a:p>
            <a:pPr algn="just"/>
            <a:r>
              <a:rPr lang="fr-FR" sz="2000" dirty="0" smtClean="0"/>
              <a:t>Il était beaucoup plus difficile de garder un contact suivi avec nos adhérents « non internet ». Deux courriers postaux ont été envoyés et il leur a été demandé de fournir une adresse électronique (par exemple d’un proche), ce que certains ont fait.</a:t>
            </a:r>
          </a:p>
          <a:p>
            <a:pPr algn="just"/>
            <a:r>
              <a:rPr lang="fr-FR" sz="2000" dirty="0" smtClean="0"/>
              <a:t>Le Président a eu des contacts téléphoniques avec certains d’entre eux.</a:t>
            </a:r>
            <a:endParaRPr lang="fr-FR" sz="2000" dirty="0"/>
          </a:p>
        </p:txBody>
      </p:sp>
      <p:pic>
        <p:nvPicPr>
          <p:cNvPr id="5" name="Image 4"/>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2928926" y="428604"/>
            <a:ext cx="2643206" cy="696331"/>
          </a:xfrm>
          <a:prstGeom prst="rect">
            <a:avLst/>
          </a:prstGeom>
        </p:spPr>
      </p:pic>
      <p:sp>
        <p:nvSpPr>
          <p:cNvPr id="6" name="Espace réservé du numéro de diapositive 5"/>
          <p:cNvSpPr>
            <a:spLocks noGrp="1"/>
          </p:cNvSpPr>
          <p:nvPr>
            <p:ph type="sldNum" sz="quarter" idx="12"/>
          </p:nvPr>
        </p:nvSpPr>
        <p:spPr/>
        <p:txBody>
          <a:bodyPr/>
          <a:lstStyle/>
          <a:p>
            <a:fld id="{736BF9BB-D2D3-43EA-9EC8-EAF662DB907B}"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dirty="0"/>
              <a:t/>
            </a:r>
            <a:br>
              <a:rPr lang="fr-FR" dirty="0"/>
            </a:br>
            <a:endParaRPr lang="fr-FR" dirty="0"/>
          </a:p>
        </p:txBody>
      </p:sp>
      <p:sp>
        <p:nvSpPr>
          <p:cNvPr id="3" name="Espace réservé du contenu 2"/>
          <p:cNvSpPr>
            <a:spLocks noGrp="1"/>
          </p:cNvSpPr>
          <p:nvPr>
            <p:ph idx="1"/>
          </p:nvPr>
        </p:nvSpPr>
        <p:spPr>
          <a:xfrm>
            <a:off x="467544" y="1428736"/>
            <a:ext cx="8229600" cy="4714908"/>
          </a:xfrm>
        </p:spPr>
        <p:txBody>
          <a:bodyPr>
            <a:normAutofit fontScale="47500" lnSpcReduction="20000"/>
          </a:bodyPr>
          <a:lstStyle/>
          <a:p>
            <a:pPr algn="ctr">
              <a:buNone/>
            </a:pPr>
            <a:r>
              <a:rPr lang="fr-FR" sz="5800" b="1" dirty="0" smtClean="0"/>
              <a:t>LES ADHERENTS</a:t>
            </a:r>
            <a:endParaRPr lang="fr-FR" dirty="0" smtClean="0"/>
          </a:p>
          <a:p>
            <a:pPr algn="just">
              <a:buNone/>
            </a:pPr>
            <a:r>
              <a:rPr lang="fr-FR" sz="3500" dirty="0" smtClean="0"/>
              <a:t>		</a:t>
            </a:r>
          </a:p>
          <a:p>
            <a:pPr algn="just">
              <a:buNone/>
            </a:pPr>
            <a:r>
              <a:rPr lang="fr-FR" sz="3500" dirty="0" smtClean="0"/>
              <a:t>	Lors de la dernière AG, </a:t>
            </a:r>
            <a:r>
              <a:rPr lang="fr-FR" sz="3500" b="1" dirty="0" smtClean="0"/>
              <a:t>nous étions 69 adhérents</a:t>
            </a:r>
            <a:r>
              <a:rPr lang="fr-FR" sz="3500" dirty="0" smtClean="0"/>
              <a:t> à jour de cotisation sur 2 ans (dont 8 sans internet), </a:t>
            </a:r>
          </a:p>
          <a:p>
            <a:pPr algn="just">
              <a:buNone/>
            </a:pPr>
            <a:r>
              <a:rPr lang="fr-FR" sz="3500" b="1" dirty="0" smtClean="0"/>
              <a:t>   </a:t>
            </a:r>
          </a:p>
          <a:p>
            <a:pPr algn="just">
              <a:buNone/>
            </a:pPr>
            <a:r>
              <a:rPr lang="fr-FR" sz="3500" b="1" dirty="0" smtClean="0"/>
              <a:t>	</a:t>
            </a:r>
            <a:r>
              <a:rPr lang="fr-FR" sz="3500" dirty="0" smtClean="0"/>
              <a:t>Aujourd’hui 62 adhérents disposent d’une adresse électronique et reçoivent convocation, invitations et informations par internet. Les adhérents peuvent ainsi être mieux informés et plus participer (et pourquoi pas à leur propre initiative). </a:t>
            </a:r>
          </a:p>
          <a:p>
            <a:pPr algn="just">
              <a:buNone/>
            </a:pPr>
            <a:r>
              <a:rPr lang="fr-FR" sz="3500" dirty="0" smtClean="0"/>
              <a:t>	2 adhérents ne disposent pas d’internet et sont tenus au courant de nos activités par voie postale.</a:t>
            </a:r>
          </a:p>
          <a:p>
            <a:pPr algn="just">
              <a:buNone/>
            </a:pPr>
            <a:endParaRPr lang="fr-FR" sz="3500" b="1" dirty="0" smtClean="0"/>
          </a:p>
          <a:p>
            <a:pPr algn="just">
              <a:buNone/>
            </a:pPr>
            <a:r>
              <a:rPr lang="fr-FR" sz="3500" b="1" dirty="0" smtClean="0"/>
              <a:t>	Nous sommes donc 64 adhérents « à jour </a:t>
            </a:r>
            <a:r>
              <a:rPr lang="fr-FR" sz="3500" dirty="0" smtClean="0"/>
              <a:t>» soit une légère diminution de 5 unités qui s’explique par la démission ou la radiation de 6 adhérents sans internet</a:t>
            </a:r>
            <a:r>
              <a:rPr lang="fr-FR" sz="3500" b="1" dirty="0" smtClean="0"/>
              <a:t>. </a:t>
            </a:r>
          </a:p>
          <a:p>
            <a:pPr algn="just">
              <a:buNone/>
            </a:pPr>
            <a:r>
              <a:rPr lang="fr-FR" sz="3500" b="1" dirty="0" smtClean="0"/>
              <a:t>	</a:t>
            </a:r>
          </a:p>
          <a:p>
            <a:pPr algn="just">
              <a:buNone/>
            </a:pPr>
            <a:r>
              <a:rPr lang="fr-FR" sz="3500" b="1" dirty="0" smtClean="0"/>
              <a:t>	Sur ces 64 adhérents, 21 sont de nouveaux adhérents de 2020 et 2021 ce qui montre un renouvellement important des adhésions. </a:t>
            </a:r>
          </a:p>
          <a:p>
            <a:pPr algn="just">
              <a:buNone/>
            </a:pPr>
            <a:endParaRPr lang="fr-FR" sz="3500" b="1" dirty="0" smtClean="0"/>
          </a:p>
          <a:p>
            <a:pPr algn="just">
              <a:buNone/>
            </a:pPr>
            <a:r>
              <a:rPr lang="fr-FR" sz="3500" b="1" dirty="0" smtClean="0"/>
              <a:t>	</a:t>
            </a:r>
            <a:endParaRPr lang="fr-FR" sz="3300" dirty="0" smtClean="0"/>
          </a:p>
          <a:p>
            <a:endParaRPr lang="fr-FR" b="1" dirty="0" smtClean="0"/>
          </a:p>
          <a:p>
            <a:endParaRPr lang="fr-FR" dirty="0"/>
          </a:p>
        </p:txBody>
      </p:sp>
      <p:pic>
        <p:nvPicPr>
          <p:cNvPr id="5" name="Image 4"/>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2928926" y="428604"/>
            <a:ext cx="2643206" cy="696331"/>
          </a:xfrm>
          <a:prstGeom prst="rect">
            <a:avLst/>
          </a:prstGeom>
        </p:spPr>
      </p:pic>
      <p:sp>
        <p:nvSpPr>
          <p:cNvPr id="6" name="Espace réservé du numéro de diapositive 5"/>
          <p:cNvSpPr>
            <a:spLocks noGrp="1"/>
          </p:cNvSpPr>
          <p:nvPr>
            <p:ph type="sldNum" sz="quarter" idx="12"/>
          </p:nvPr>
        </p:nvSpPr>
        <p:spPr/>
        <p:txBody>
          <a:bodyPr/>
          <a:lstStyle/>
          <a:p>
            <a:fld id="{736BF9BB-D2D3-43EA-9EC8-EAF662DB907B}"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88641"/>
            <a:ext cx="7772400" cy="1224135"/>
          </a:xfrm>
        </p:spPr>
        <p:txBody>
          <a:bodyPr/>
          <a:lstStyle/>
          <a:p>
            <a:r>
              <a:rPr lang="fr-FR" dirty="0"/>
              <a:t>   </a:t>
            </a:r>
          </a:p>
        </p:txBody>
      </p:sp>
      <p:sp>
        <p:nvSpPr>
          <p:cNvPr id="3" name="Sous-titre 2"/>
          <p:cNvSpPr>
            <a:spLocks noGrp="1"/>
          </p:cNvSpPr>
          <p:nvPr>
            <p:ph type="subTitle" idx="1"/>
          </p:nvPr>
        </p:nvSpPr>
        <p:spPr>
          <a:xfrm>
            <a:off x="1371600" y="1285860"/>
            <a:ext cx="6368752" cy="642942"/>
          </a:xfrm>
        </p:spPr>
        <p:txBody>
          <a:bodyPr>
            <a:normAutofit/>
          </a:bodyPr>
          <a:lstStyle/>
          <a:p>
            <a:r>
              <a:rPr lang="fr-FR" dirty="0">
                <a:solidFill>
                  <a:schemeClr val="tx1"/>
                </a:solidFill>
              </a:rPr>
              <a:t>RAPPORT D’ACTIVITE</a:t>
            </a:r>
          </a:p>
          <a:p>
            <a:endParaRPr lang="fr-FR" dirty="0">
              <a:solidFill>
                <a:schemeClr val="tx1"/>
              </a:solidFill>
            </a:endParaRPr>
          </a:p>
        </p:txBody>
      </p:sp>
      <p:sp>
        <p:nvSpPr>
          <p:cNvPr id="7" name="Rectangle 6"/>
          <p:cNvSpPr/>
          <p:nvPr/>
        </p:nvSpPr>
        <p:spPr>
          <a:xfrm>
            <a:off x="714348" y="2643182"/>
            <a:ext cx="7890100" cy="3970318"/>
          </a:xfrm>
          <a:prstGeom prst="rect">
            <a:avLst/>
          </a:prstGeom>
        </p:spPr>
        <p:txBody>
          <a:bodyPr wrap="square">
            <a:spAutoFit/>
          </a:bodyPr>
          <a:lstStyle/>
          <a:p>
            <a:pPr algn="just"/>
            <a:r>
              <a:rPr lang="fr-FR" sz="2400" dirty="0"/>
              <a:t>LES CIL </a:t>
            </a:r>
          </a:p>
          <a:p>
            <a:pPr algn="just"/>
            <a:r>
              <a:rPr lang="fr-FR" sz="2400" dirty="0"/>
              <a:t>Sur le site de la Mairie, il est écrit;</a:t>
            </a:r>
          </a:p>
          <a:p>
            <a:pPr algn="just"/>
            <a:r>
              <a:rPr lang="fr-FR" sz="2400" b="1" i="1" dirty="0"/>
              <a:t>« </a:t>
            </a:r>
            <a:r>
              <a:rPr lang="fr-FR" sz="2400" i="1" dirty="0"/>
              <a:t>Lieux d'information et de dialogue avec les élus, </a:t>
            </a:r>
            <a:r>
              <a:rPr lang="fr-FR" sz="2400" b="1" i="1" dirty="0"/>
              <a:t>les Comités d'Intérêts Locaux défendent le droit des habitants à participer</a:t>
            </a:r>
            <a:r>
              <a:rPr lang="fr-FR" sz="2400" i="1" dirty="0"/>
              <a:t> à la planification urbaine, la protection du cadre de vie, </a:t>
            </a:r>
            <a:r>
              <a:rPr lang="fr-FR" sz="2400" b="1" i="1" dirty="0"/>
              <a:t>la sauvegarde et la mise en valeur du patrimoine</a:t>
            </a:r>
            <a:r>
              <a:rPr lang="fr-FR" sz="2400" i="1" dirty="0"/>
              <a:t>.</a:t>
            </a:r>
            <a:endParaRPr lang="fr-FR" sz="2400" dirty="0"/>
          </a:p>
          <a:p>
            <a:pPr algn="just"/>
            <a:endParaRPr lang="fr-FR" sz="2400" i="1" dirty="0"/>
          </a:p>
          <a:p>
            <a:pPr algn="just"/>
            <a:r>
              <a:rPr lang="fr-FR" sz="2400" b="1" i="1" dirty="0"/>
              <a:t>Pour ce faire, ils ont comme interlocuteurs : élus, pouvoirs publics, décideurs, sans aucune exclusivité »</a:t>
            </a:r>
          </a:p>
          <a:p>
            <a:pPr algn="just"/>
            <a:endParaRPr lang="fr-FR" i="1" dirty="0"/>
          </a:p>
          <a:p>
            <a:endParaRPr lang="fr-FR" dirty="0"/>
          </a:p>
        </p:txBody>
      </p:sp>
      <p:pic>
        <p:nvPicPr>
          <p:cNvPr id="6" name="Image 5"/>
          <p:cNvPicPr>
            <a:picLocks noChangeAspect="1"/>
          </p:cNvPicPr>
          <p:nvPr/>
        </p:nvPicPr>
        <p:blipFill rotWithShape="1">
          <a:blip r:embed="rId3">
            <a:extLst>
              <a:ext uri="{28A0092B-C50C-407E-A947-70E740481C1C}">
                <a14:useLocalDpi xmlns:a14="http://schemas.microsoft.com/office/drawing/2010/main" xmlns="" val="0"/>
              </a:ext>
            </a:extLst>
          </a:blip>
          <a:srcRect t="28747" b="27637"/>
          <a:stretch/>
        </p:blipFill>
        <p:spPr>
          <a:xfrm>
            <a:off x="3071802" y="357166"/>
            <a:ext cx="2982888" cy="785818"/>
          </a:xfrm>
          <a:prstGeom prst="rect">
            <a:avLst/>
          </a:prstGeom>
        </p:spPr>
      </p:pic>
      <p:sp>
        <p:nvSpPr>
          <p:cNvPr id="8" name="Espace réservé du numéro de diapositive 7"/>
          <p:cNvSpPr>
            <a:spLocks noGrp="1"/>
          </p:cNvSpPr>
          <p:nvPr>
            <p:ph type="sldNum" sz="quarter" idx="12"/>
          </p:nvPr>
        </p:nvSpPr>
        <p:spPr/>
        <p:txBody>
          <a:bodyPr/>
          <a:lstStyle/>
          <a:p>
            <a:fld id="{736BF9BB-D2D3-43EA-9EC8-EAF662DB907B}"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dirty="0"/>
              <a:t/>
            </a:r>
            <a:br>
              <a:rPr lang="fr-FR" dirty="0"/>
            </a:br>
            <a:endParaRPr lang="fr-FR" dirty="0"/>
          </a:p>
        </p:txBody>
      </p:sp>
      <p:sp>
        <p:nvSpPr>
          <p:cNvPr id="3" name="Espace réservé du contenu 2"/>
          <p:cNvSpPr>
            <a:spLocks noGrp="1"/>
          </p:cNvSpPr>
          <p:nvPr>
            <p:ph idx="1"/>
          </p:nvPr>
        </p:nvSpPr>
        <p:spPr>
          <a:xfrm>
            <a:off x="467544" y="1214422"/>
            <a:ext cx="8229600" cy="5357850"/>
          </a:xfrm>
        </p:spPr>
        <p:txBody>
          <a:bodyPr>
            <a:normAutofit fontScale="47500" lnSpcReduction="20000"/>
          </a:bodyPr>
          <a:lstStyle/>
          <a:p>
            <a:pPr algn="ctr">
              <a:buNone/>
            </a:pPr>
            <a:r>
              <a:rPr lang="fr-FR" sz="5800" b="1" dirty="0" smtClean="0"/>
              <a:t>LE SITE INTERNET</a:t>
            </a:r>
          </a:p>
          <a:p>
            <a:pPr algn="ctr">
              <a:buNone/>
            </a:pPr>
            <a:r>
              <a:rPr lang="fr-FR" sz="3500" dirty="0"/>
              <a:t>		</a:t>
            </a:r>
          </a:p>
          <a:p>
            <a:pPr algn="just">
              <a:buNone/>
            </a:pPr>
            <a:r>
              <a:rPr lang="fr-FR" sz="3500" dirty="0"/>
              <a:t>	</a:t>
            </a:r>
            <a:r>
              <a:rPr lang="fr-FR" sz="3500" dirty="0" smtClean="0"/>
              <a:t>Notre site internet (</a:t>
            </a:r>
            <a:r>
              <a:rPr lang="fr-FR" sz="3500" dirty="0" smtClean="0">
                <a:hlinkClick r:id="rId2"/>
              </a:rPr>
              <a:t>http://associationcpi.e-monsite.com/</a:t>
            </a:r>
            <a:r>
              <a:rPr lang="fr-FR" sz="3500" dirty="0" smtClean="0"/>
              <a:t>) est à jour et accessible à tous.</a:t>
            </a:r>
          </a:p>
          <a:p>
            <a:pPr algn="just">
              <a:buNone/>
            </a:pPr>
            <a:endParaRPr lang="fr-FR" sz="3500" dirty="0" smtClean="0"/>
          </a:p>
          <a:p>
            <a:pPr algn="just">
              <a:buNone/>
            </a:pPr>
            <a:r>
              <a:rPr lang="fr-FR" sz="3500" dirty="0" smtClean="0"/>
              <a:t>	Tout internaute peut y trouver l’ensemble des informations concernant nos actions et les échanges avec les adhérents. Un forum est accessible pour les seuls adhérents qui se sont inscrits auprès de de Christian Paul, administrateur.</a:t>
            </a:r>
          </a:p>
          <a:p>
            <a:pPr algn="just">
              <a:buNone/>
            </a:pPr>
            <a:endParaRPr lang="fr-FR" sz="3500" dirty="0" smtClean="0"/>
          </a:p>
          <a:p>
            <a:pPr algn="just">
              <a:buNone/>
            </a:pPr>
            <a:r>
              <a:rPr lang="fr-FR" sz="3500" dirty="0" smtClean="0"/>
              <a:t>	 Nous vous invitons à visiter le site et à le faire visiter à toute personne intéressée par nos travaux</a:t>
            </a:r>
            <a:r>
              <a:rPr lang="fr-FR" sz="3500" dirty="0" smtClean="0"/>
              <a:t>.</a:t>
            </a:r>
          </a:p>
          <a:p>
            <a:pPr algn="just">
              <a:buNone/>
            </a:pPr>
            <a:r>
              <a:rPr lang="fr-FR" sz="3500" dirty="0" smtClean="0"/>
              <a:t>	</a:t>
            </a:r>
            <a:endParaRPr lang="fr-FR" sz="3500" dirty="0" smtClean="0"/>
          </a:p>
          <a:p>
            <a:pPr algn="just">
              <a:buNone/>
            </a:pPr>
            <a:r>
              <a:rPr lang="fr-FR" sz="3500" dirty="0" smtClean="0"/>
              <a:t>	</a:t>
            </a:r>
            <a:r>
              <a:rPr lang="fr-FR" sz="3500" dirty="0" smtClean="0"/>
              <a:t>Le nombre de visites du site augmente; de 1050 en 2020 à 1729 en 2021</a:t>
            </a:r>
            <a:endParaRPr lang="fr-FR" sz="3500" dirty="0" smtClean="0"/>
          </a:p>
          <a:p>
            <a:pPr algn="just">
              <a:buNone/>
            </a:pPr>
            <a:endParaRPr lang="fr-FR" sz="3500" dirty="0" smtClean="0"/>
          </a:p>
          <a:p>
            <a:pPr algn="just">
              <a:buNone/>
            </a:pPr>
            <a:r>
              <a:rPr lang="fr-FR" sz="3500" dirty="0" smtClean="0"/>
              <a:t>	Tous peuvent nous contacter par courriel  à </a:t>
            </a:r>
            <a:r>
              <a:rPr lang="fr-FR" sz="3500" dirty="0" smtClean="0">
                <a:solidFill>
                  <a:schemeClr val="accent1">
                    <a:lumMod val="75000"/>
                  </a:schemeClr>
                </a:solidFill>
                <a:hlinkClick r:id="rId3"/>
              </a:rPr>
              <a:t>cil.cpi@outlook.fr</a:t>
            </a:r>
            <a:endParaRPr lang="fr-FR" sz="3500" dirty="0" smtClean="0">
              <a:solidFill>
                <a:schemeClr val="accent1">
                  <a:lumMod val="75000"/>
                </a:schemeClr>
              </a:solidFill>
            </a:endParaRPr>
          </a:p>
          <a:p>
            <a:pPr algn="just">
              <a:buNone/>
            </a:pPr>
            <a:endParaRPr lang="fr-FR" sz="3500" dirty="0" smtClean="0">
              <a:solidFill>
                <a:schemeClr val="accent1">
                  <a:lumMod val="75000"/>
                </a:schemeClr>
              </a:solidFill>
            </a:endParaRPr>
          </a:p>
          <a:p>
            <a:pPr algn="just">
              <a:buNone/>
            </a:pPr>
            <a:r>
              <a:rPr lang="fr-FR" sz="3500" dirty="0" smtClean="0">
                <a:solidFill>
                  <a:schemeClr val="accent1">
                    <a:lumMod val="75000"/>
                  </a:schemeClr>
                </a:solidFill>
              </a:rPr>
              <a:t>	</a:t>
            </a:r>
            <a:r>
              <a:rPr lang="fr-FR" sz="3500" dirty="0" smtClean="0"/>
              <a:t>Une réflexion à mener pour notre présence sur </a:t>
            </a:r>
            <a:r>
              <a:rPr lang="fr-FR" sz="3500" dirty="0" err="1" smtClean="0"/>
              <a:t>Facebook</a:t>
            </a:r>
            <a:endParaRPr lang="fr-FR" sz="3500" dirty="0" smtClean="0"/>
          </a:p>
          <a:p>
            <a:pPr algn="just">
              <a:buNone/>
            </a:pPr>
            <a:r>
              <a:rPr lang="fr-FR" sz="3500" dirty="0" smtClean="0"/>
              <a:t> </a:t>
            </a:r>
          </a:p>
          <a:p>
            <a:pPr algn="just">
              <a:buNone/>
            </a:pPr>
            <a:r>
              <a:rPr lang="fr-FR" sz="3500" dirty="0" smtClean="0"/>
              <a:t>	</a:t>
            </a:r>
            <a:endParaRPr lang="fr-FR" sz="3300" dirty="0"/>
          </a:p>
          <a:p>
            <a:endParaRPr lang="fr-FR" b="1" dirty="0"/>
          </a:p>
          <a:p>
            <a:endParaRPr lang="fr-FR" dirty="0"/>
          </a:p>
        </p:txBody>
      </p:sp>
      <p:pic>
        <p:nvPicPr>
          <p:cNvPr id="5" name="Image 4"/>
          <p:cNvPicPr>
            <a:picLocks noChangeAspect="1"/>
          </p:cNvPicPr>
          <p:nvPr/>
        </p:nvPicPr>
        <p:blipFill rotWithShape="1">
          <a:blip r:embed="rId4">
            <a:extLst>
              <a:ext uri="{28A0092B-C50C-407E-A947-70E740481C1C}">
                <a14:useLocalDpi xmlns:a14="http://schemas.microsoft.com/office/drawing/2010/main" xmlns="" val="0"/>
              </a:ext>
            </a:extLst>
          </a:blip>
          <a:srcRect t="28747" b="27637"/>
          <a:stretch/>
        </p:blipFill>
        <p:spPr>
          <a:xfrm>
            <a:off x="2928926" y="428604"/>
            <a:ext cx="2643206" cy="696331"/>
          </a:xfrm>
          <a:prstGeom prst="rect">
            <a:avLst/>
          </a:prstGeom>
        </p:spPr>
      </p:pic>
      <p:sp>
        <p:nvSpPr>
          <p:cNvPr id="6" name="Espace réservé du numéro de diapositive 5"/>
          <p:cNvSpPr>
            <a:spLocks noGrp="1"/>
          </p:cNvSpPr>
          <p:nvPr>
            <p:ph type="sldNum" sz="quarter" idx="12"/>
          </p:nvPr>
        </p:nvSpPr>
        <p:spPr/>
        <p:txBody>
          <a:bodyPr/>
          <a:lstStyle/>
          <a:p>
            <a:fld id="{736BF9BB-D2D3-43EA-9EC8-EAF662DB907B}"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dirty="0" smtClean="0"/>
              <a:t/>
            </a:r>
            <a:br>
              <a:rPr lang="fr-FR" dirty="0" smtClean="0"/>
            </a:br>
            <a:r>
              <a:rPr lang="fr-FR" dirty="0" smtClean="0"/>
              <a:t>RAPPORT  </a:t>
            </a:r>
            <a:r>
              <a:rPr lang="fr-FR" dirty="0"/>
              <a:t>FINANCIER</a:t>
            </a:r>
            <a:br>
              <a:rPr lang="fr-FR" dirty="0"/>
            </a:br>
            <a:endParaRPr lang="fr-FR" dirty="0"/>
          </a:p>
        </p:txBody>
      </p:sp>
      <p:sp>
        <p:nvSpPr>
          <p:cNvPr id="5" name="Espace réservé du contenu 4"/>
          <p:cNvSpPr>
            <a:spLocks noGrp="1"/>
          </p:cNvSpPr>
          <p:nvPr>
            <p:ph idx="1"/>
          </p:nvPr>
        </p:nvSpPr>
        <p:spPr>
          <a:xfrm>
            <a:off x="457200" y="1988840"/>
            <a:ext cx="8229600" cy="4137323"/>
          </a:xfrm>
        </p:spPr>
        <p:txBody>
          <a:bodyPr/>
          <a:lstStyle/>
          <a:p>
            <a:pPr>
              <a:buNone/>
            </a:pPr>
            <a:endParaRPr lang="fr-FR" dirty="0"/>
          </a:p>
          <a:p>
            <a:pPr>
              <a:buNone/>
            </a:pPr>
            <a:endParaRPr lang="fr-FR" dirty="0"/>
          </a:p>
          <a:p>
            <a:pPr>
              <a:buNone/>
            </a:pPr>
            <a:r>
              <a:rPr lang="fr-FR" dirty="0"/>
              <a:t>COMPTE DE RESULTAT DE L'ANNEE ASSOCIATIVE</a:t>
            </a:r>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2928926" y="428604"/>
            <a:ext cx="2643206" cy="69633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34678"/>
            <a:ext cx="8229600" cy="5458618"/>
          </a:xfrm>
          <a:solidFill>
            <a:srgbClr val="FFFF00"/>
          </a:solidFill>
        </p:spPr>
        <p:txBody>
          <a:bodyPr>
            <a:normAutofit/>
          </a:bodyPr>
          <a:lstStyle/>
          <a:p>
            <a:r>
              <a:rPr lang="fr-FR" dirty="0">
                <a:solidFill>
                  <a:prstClr val="black"/>
                </a:solidFill>
              </a:rPr>
              <a:t>Présentation des comptes </a:t>
            </a:r>
            <a:r>
              <a:rPr lang="fr-FR" dirty="0" smtClean="0">
                <a:solidFill>
                  <a:prstClr val="black"/>
                </a:solidFill>
              </a:rPr>
              <a:t>2021</a:t>
            </a:r>
            <a:r>
              <a:rPr lang="fr-FR" dirty="0">
                <a:solidFill>
                  <a:prstClr val="black"/>
                </a:solidFill>
              </a:rPr>
              <a:t/>
            </a:r>
            <a:br>
              <a:rPr lang="fr-FR" dirty="0">
                <a:solidFill>
                  <a:prstClr val="black"/>
                </a:solidFill>
              </a:rPr>
            </a:br>
            <a:r>
              <a:rPr lang="fr-FR" sz="2000" dirty="0">
                <a:solidFill>
                  <a:prstClr val="black"/>
                </a:solidFill>
              </a:rPr>
              <a:t>(L’année comptable va du 1</a:t>
            </a:r>
            <a:r>
              <a:rPr lang="fr-FR" sz="2000" baseline="30000" dirty="0">
                <a:solidFill>
                  <a:prstClr val="black"/>
                </a:solidFill>
              </a:rPr>
              <a:t>er</a:t>
            </a:r>
            <a:r>
              <a:rPr lang="fr-FR" sz="2000" dirty="0">
                <a:solidFill>
                  <a:prstClr val="black"/>
                </a:solidFill>
              </a:rPr>
              <a:t> octobre </a:t>
            </a:r>
            <a:r>
              <a:rPr lang="fr-FR" sz="2000" dirty="0" smtClean="0">
                <a:solidFill>
                  <a:prstClr val="black"/>
                </a:solidFill>
              </a:rPr>
              <a:t>2020 </a:t>
            </a:r>
            <a:r>
              <a:rPr lang="fr-FR" sz="2000" dirty="0">
                <a:solidFill>
                  <a:prstClr val="black"/>
                </a:solidFill>
              </a:rPr>
              <a:t>au 30 septembre </a:t>
            </a:r>
            <a:r>
              <a:rPr lang="fr-FR" sz="2000" dirty="0" smtClean="0">
                <a:solidFill>
                  <a:prstClr val="black"/>
                </a:solidFill>
              </a:rPr>
              <a:t>2021)</a:t>
            </a:r>
            <a:endParaRPr lang="fr-FR" sz="2000" dirty="0"/>
          </a:p>
        </p:txBody>
      </p:sp>
      <p:sp>
        <p:nvSpPr>
          <p:cNvPr id="5" name="Espace réservé du numéro de diapositive 4"/>
          <p:cNvSpPr>
            <a:spLocks noGrp="1"/>
          </p:cNvSpPr>
          <p:nvPr>
            <p:ph type="sldNum" sz="quarter" idx="12"/>
          </p:nvPr>
        </p:nvSpPr>
        <p:spPr/>
        <p:txBody>
          <a:bodyPr/>
          <a:lstStyle/>
          <a:p>
            <a:fld id="{2DF4C19B-D99B-44CC-9F47-ED01A960F10B}"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solidFill>
            <a:srgbClr val="FFFF00"/>
          </a:solidFill>
        </p:spPr>
        <p:txBody>
          <a:bodyPr>
            <a:normAutofit fontScale="90000"/>
          </a:bodyPr>
          <a:lstStyle/>
          <a:p>
            <a:r>
              <a:rPr lang="fr-FR" dirty="0"/>
              <a:t>Recettes et dépenses de fonctionnement courant</a:t>
            </a:r>
          </a:p>
        </p:txBody>
      </p:sp>
      <p:sp>
        <p:nvSpPr>
          <p:cNvPr id="5" name="Espace réservé du texte 4"/>
          <p:cNvSpPr>
            <a:spLocks noGrp="1"/>
          </p:cNvSpPr>
          <p:nvPr>
            <p:ph type="body" idx="1"/>
          </p:nvPr>
        </p:nvSpPr>
        <p:spPr>
          <a:solidFill>
            <a:schemeClr val="accent3"/>
          </a:solidFill>
        </p:spPr>
        <p:txBody>
          <a:bodyPr>
            <a:normAutofit/>
          </a:bodyPr>
          <a:lstStyle/>
          <a:p>
            <a:pPr algn="ctr"/>
            <a:r>
              <a:rPr lang="fr-FR" dirty="0">
                <a:solidFill>
                  <a:prstClr val="black"/>
                </a:solidFill>
              </a:rPr>
              <a:t>Recettes</a:t>
            </a:r>
            <a:endParaRPr lang="fr-FR" dirty="0"/>
          </a:p>
        </p:txBody>
      </p:sp>
      <p:sp>
        <p:nvSpPr>
          <p:cNvPr id="6" name="Espace réservé du contenu 5"/>
          <p:cNvSpPr>
            <a:spLocks noGrp="1"/>
          </p:cNvSpPr>
          <p:nvPr>
            <p:ph sz="half" idx="2"/>
          </p:nvPr>
        </p:nvSpPr>
        <p:spPr>
          <a:solidFill>
            <a:schemeClr val="bg2"/>
          </a:solidFill>
        </p:spPr>
        <p:txBody>
          <a:bodyPr>
            <a:normAutofit fontScale="92500" lnSpcReduction="10000"/>
          </a:bodyPr>
          <a:lstStyle/>
          <a:p>
            <a:endParaRPr lang="fr-FR" sz="1800" dirty="0" smtClean="0"/>
          </a:p>
          <a:p>
            <a:endParaRPr lang="fr-FR" sz="1800" dirty="0"/>
          </a:p>
          <a:p>
            <a:r>
              <a:rPr lang="fr-FR" sz="2000" dirty="0"/>
              <a:t>Cotisations des adhérents    </a:t>
            </a:r>
            <a:r>
              <a:rPr lang="fr-FR" sz="2000" dirty="0" smtClean="0"/>
              <a:t>     </a:t>
            </a:r>
            <a:r>
              <a:rPr lang="fr-FR" sz="2000" b="1" dirty="0" smtClean="0"/>
              <a:t>1495</a:t>
            </a:r>
          </a:p>
          <a:p>
            <a:endParaRPr lang="fr-FR" sz="2000" b="1" dirty="0"/>
          </a:p>
          <a:p>
            <a:r>
              <a:rPr lang="fr-FR" sz="2000" dirty="0"/>
              <a:t>Produits financiers                  </a:t>
            </a:r>
            <a:r>
              <a:rPr lang="fr-FR" sz="2000" dirty="0" smtClean="0"/>
              <a:t>        </a:t>
            </a:r>
            <a:r>
              <a:rPr lang="fr-FR" sz="2000" b="1" dirty="0" smtClean="0"/>
              <a:t>66</a:t>
            </a:r>
            <a:r>
              <a:rPr lang="fr-FR" sz="2000" dirty="0" smtClean="0"/>
              <a:t>   </a:t>
            </a:r>
            <a:r>
              <a:rPr lang="fr-FR" sz="2000" dirty="0"/>
              <a:t>	                                          	</a:t>
            </a:r>
          </a:p>
          <a:p>
            <a:pPr>
              <a:buNone/>
            </a:pPr>
            <a:r>
              <a:rPr lang="fr-FR" sz="2000" dirty="0"/>
              <a:t>		</a:t>
            </a:r>
            <a:endParaRPr lang="fr-FR" sz="2000" dirty="0" smtClean="0"/>
          </a:p>
          <a:p>
            <a:pPr>
              <a:buNone/>
            </a:pPr>
            <a:endParaRPr lang="fr-FR" sz="2000" dirty="0" smtClean="0"/>
          </a:p>
          <a:p>
            <a:pPr>
              <a:buNone/>
            </a:pPr>
            <a:endParaRPr lang="fr-FR" sz="2000" dirty="0" smtClean="0"/>
          </a:p>
          <a:p>
            <a:pPr>
              <a:buNone/>
            </a:pPr>
            <a:endParaRPr lang="fr-FR" sz="2000" dirty="0" smtClean="0"/>
          </a:p>
          <a:p>
            <a:endParaRPr lang="fr-FR" sz="2000" dirty="0" smtClean="0"/>
          </a:p>
          <a:p>
            <a:pPr>
              <a:buNone/>
            </a:pPr>
            <a:r>
              <a:rPr lang="fr-FR" sz="2200" b="1" dirty="0" smtClean="0"/>
              <a:t>Total</a:t>
            </a:r>
            <a:r>
              <a:rPr lang="fr-FR" sz="2200" b="1" dirty="0"/>
              <a:t>	                                      </a:t>
            </a:r>
            <a:r>
              <a:rPr lang="fr-FR" sz="2200" b="1" dirty="0" smtClean="0"/>
              <a:t>    1561</a:t>
            </a:r>
            <a:endParaRPr lang="fr-FR" sz="2000" dirty="0"/>
          </a:p>
          <a:p>
            <a:endParaRPr lang="fr-FR" dirty="0"/>
          </a:p>
        </p:txBody>
      </p:sp>
      <p:sp>
        <p:nvSpPr>
          <p:cNvPr id="7" name="Espace réservé du texte 6"/>
          <p:cNvSpPr>
            <a:spLocks noGrp="1"/>
          </p:cNvSpPr>
          <p:nvPr>
            <p:ph type="body" sz="quarter" idx="3"/>
          </p:nvPr>
        </p:nvSpPr>
        <p:spPr>
          <a:solidFill>
            <a:schemeClr val="accent3"/>
          </a:solidFill>
        </p:spPr>
        <p:txBody>
          <a:bodyPr>
            <a:normAutofit/>
          </a:bodyPr>
          <a:lstStyle/>
          <a:p>
            <a:pPr algn="ctr"/>
            <a:r>
              <a:rPr lang="fr-FR" dirty="0"/>
              <a:t>Dépenses</a:t>
            </a:r>
          </a:p>
        </p:txBody>
      </p:sp>
      <p:sp>
        <p:nvSpPr>
          <p:cNvPr id="8" name="Espace réservé du contenu 7"/>
          <p:cNvSpPr>
            <a:spLocks noGrp="1"/>
          </p:cNvSpPr>
          <p:nvPr>
            <p:ph sz="quarter" idx="4"/>
          </p:nvPr>
        </p:nvSpPr>
        <p:spPr>
          <a:solidFill>
            <a:schemeClr val="bg2"/>
          </a:solidFill>
        </p:spPr>
        <p:txBody>
          <a:bodyPr>
            <a:normAutofit fontScale="92500" lnSpcReduction="20000"/>
          </a:bodyPr>
          <a:lstStyle/>
          <a:p>
            <a:pPr>
              <a:buNone/>
            </a:pPr>
            <a:endParaRPr lang="fr-FR" dirty="0"/>
          </a:p>
          <a:p>
            <a:r>
              <a:rPr lang="fr-FR" sz="2100" dirty="0" smtClean="0"/>
              <a:t>Cotisation à l’UCIL                          </a:t>
            </a:r>
            <a:r>
              <a:rPr lang="fr-FR" sz="2100" b="1" dirty="0" smtClean="0"/>
              <a:t>50</a:t>
            </a:r>
          </a:p>
          <a:p>
            <a:r>
              <a:rPr lang="fr-FR" sz="2100" dirty="0" smtClean="0"/>
              <a:t>Assurance UCIL                               </a:t>
            </a:r>
            <a:r>
              <a:rPr lang="fr-FR" sz="2100" b="1" dirty="0" smtClean="0"/>
              <a:t>78</a:t>
            </a:r>
          </a:p>
          <a:p>
            <a:r>
              <a:rPr lang="fr-FR" sz="2100" dirty="0" smtClean="0"/>
              <a:t>Location de salles                           </a:t>
            </a:r>
            <a:r>
              <a:rPr lang="fr-FR" sz="2100" b="1" dirty="0" smtClean="0"/>
              <a:t>00</a:t>
            </a:r>
            <a:endParaRPr lang="fr-FR" sz="2100" dirty="0" smtClean="0"/>
          </a:p>
          <a:p>
            <a:r>
              <a:rPr lang="fr-FR" sz="2100" dirty="0" smtClean="0"/>
              <a:t>Abonnement au Progrès</a:t>
            </a:r>
            <a:r>
              <a:rPr lang="fr-FR" sz="2100" b="1" dirty="0" smtClean="0"/>
              <a:t>             179 </a:t>
            </a:r>
          </a:p>
          <a:p>
            <a:r>
              <a:rPr lang="fr-FR" sz="2100" dirty="0" smtClean="0"/>
              <a:t>Frais de bureau                             </a:t>
            </a:r>
            <a:r>
              <a:rPr lang="fr-FR" sz="2100" b="1" dirty="0" smtClean="0"/>
              <a:t>182</a:t>
            </a:r>
          </a:p>
          <a:p>
            <a:r>
              <a:rPr lang="fr-FR" sz="2100" dirty="0" smtClean="0"/>
              <a:t>Frais bancaires                             </a:t>
            </a:r>
            <a:r>
              <a:rPr lang="fr-FR" sz="2100" b="1" dirty="0" smtClean="0"/>
              <a:t>   48</a:t>
            </a:r>
          </a:p>
          <a:p>
            <a:r>
              <a:rPr lang="fr-FR" sz="2100" dirty="0" smtClean="0"/>
              <a:t>Gerbe Pierre </a:t>
            </a:r>
            <a:r>
              <a:rPr lang="fr-FR" sz="2100" dirty="0" err="1" smtClean="0"/>
              <a:t>Bejuit</a:t>
            </a:r>
            <a:r>
              <a:rPr lang="fr-FR" sz="2100" dirty="0" smtClean="0"/>
              <a:t>                     </a:t>
            </a:r>
            <a:r>
              <a:rPr lang="fr-FR" sz="2100" b="1" dirty="0" smtClean="0"/>
              <a:t> 100</a:t>
            </a:r>
          </a:p>
          <a:p>
            <a:pPr>
              <a:buNone/>
            </a:pPr>
            <a:endParaRPr lang="fr-FR" b="1" dirty="0" smtClean="0"/>
          </a:p>
          <a:p>
            <a:pPr>
              <a:buNone/>
            </a:pPr>
            <a:endParaRPr lang="fr-FR" b="1" dirty="0"/>
          </a:p>
          <a:p>
            <a:pPr>
              <a:buNone/>
            </a:pPr>
            <a:endParaRPr lang="fr-FR" b="1" dirty="0"/>
          </a:p>
          <a:p>
            <a:pPr>
              <a:buNone/>
            </a:pPr>
            <a:r>
              <a:rPr lang="fr-FR" b="1" dirty="0"/>
              <a:t>Total</a:t>
            </a:r>
            <a:r>
              <a:rPr lang="fr-FR" dirty="0"/>
              <a:t> </a:t>
            </a:r>
            <a:r>
              <a:rPr lang="fr-FR" dirty="0" smtClean="0"/>
              <a:t>                                          </a:t>
            </a:r>
            <a:r>
              <a:rPr lang="fr-FR" b="1" dirty="0" smtClean="0"/>
              <a:t> 637</a:t>
            </a:r>
            <a:endParaRPr lang="fr-FR" i="1" dirty="0"/>
          </a:p>
          <a:p>
            <a:endParaRPr lang="fr-FR" dirty="0"/>
          </a:p>
        </p:txBody>
      </p:sp>
      <p:sp>
        <p:nvSpPr>
          <p:cNvPr id="10" name="Espace réservé du numéro de diapositive 9"/>
          <p:cNvSpPr>
            <a:spLocks noGrp="1"/>
          </p:cNvSpPr>
          <p:nvPr>
            <p:ph type="sldNum" sz="quarter" idx="12"/>
          </p:nvPr>
        </p:nvSpPr>
        <p:spPr/>
        <p:txBody>
          <a:bodyPr/>
          <a:lstStyle/>
          <a:p>
            <a:fld id="{2DF4C19B-D99B-44CC-9F47-ED01A960F10B}"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solidFill>
            <a:srgbClr val="FFFF00"/>
          </a:solidFill>
        </p:spPr>
        <p:txBody>
          <a:bodyPr>
            <a:normAutofit fontScale="90000"/>
          </a:bodyPr>
          <a:lstStyle/>
          <a:p>
            <a:r>
              <a:rPr lang="fr-FR" dirty="0"/>
              <a:t>Recettes et dépenses </a:t>
            </a:r>
            <a:r>
              <a:rPr lang="fr-FR" dirty="0" smtClean="0"/>
              <a:t>pour des actions particulières</a:t>
            </a:r>
            <a:endParaRPr lang="fr-FR" dirty="0"/>
          </a:p>
        </p:txBody>
      </p:sp>
      <p:sp>
        <p:nvSpPr>
          <p:cNvPr id="5" name="Espace réservé du texte 4"/>
          <p:cNvSpPr>
            <a:spLocks noGrp="1"/>
          </p:cNvSpPr>
          <p:nvPr>
            <p:ph type="body" idx="1"/>
          </p:nvPr>
        </p:nvSpPr>
        <p:spPr>
          <a:solidFill>
            <a:schemeClr val="accent3"/>
          </a:solidFill>
        </p:spPr>
        <p:txBody>
          <a:bodyPr/>
          <a:lstStyle/>
          <a:p>
            <a:pPr algn="ctr"/>
            <a:r>
              <a:rPr lang="fr-FR" dirty="0"/>
              <a:t>Recettes</a:t>
            </a:r>
          </a:p>
        </p:txBody>
      </p:sp>
      <p:sp>
        <p:nvSpPr>
          <p:cNvPr id="6" name="Espace réservé du contenu 5"/>
          <p:cNvSpPr>
            <a:spLocks noGrp="1"/>
          </p:cNvSpPr>
          <p:nvPr>
            <p:ph sz="half" idx="2"/>
          </p:nvPr>
        </p:nvSpPr>
        <p:spPr>
          <a:solidFill>
            <a:schemeClr val="bg2"/>
          </a:solidFill>
        </p:spPr>
        <p:txBody>
          <a:bodyPr>
            <a:normAutofit/>
          </a:bodyPr>
          <a:lstStyle/>
          <a:p>
            <a:pPr>
              <a:buNone/>
            </a:pPr>
            <a:endParaRPr lang="fr-FR" b="1" dirty="0"/>
          </a:p>
          <a:p>
            <a:pPr>
              <a:buNone/>
            </a:pPr>
            <a:r>
              <a:rPr lang="fr-FR" dirty="0" smtClean="0"/>
              <a:t>Dîner conférence                   </a:t>
            </a:r>
            <a:r>
              <a:rPr lang="fr-FR" b="1" dirty="0" smtClean="0"/>
              <a:t>00</a:t>
            </a:r>
          </a:p>
          <a:p>
            <a:pPr>
              <a:buNone/>
            </a:pPr>
            <a:r>
              <a:rPr lang="fr-FR" dirty="0" smtClean="0"/>
              <a:t>château  Perrache </a:t>
            </a:r>
          </a:p>
          <a:p>
            <a:pPr>
              <a:buNone/>
            </a:pPr>
            <a:r>
              <a:rPr lang="fr-FR" dirty="0" smtClean="0"/>
              <a:t>(</a:t>
            </a:r>
            <a:r>
              <a:rPr lang="fr-FR" dirty="0" err="1" smtClean="0"/>
              <a:t>dec</a:t>
            </a:r>
            <a:r>
              <a:rPr lang="fr-FR" dirty="0" smtClean="0"/>
              <a:t> 2020)</a:t>
            </a:r>
            <a:endParaRPr lang="fr-FR" dirty="0"/>
          </a:p>
          <a:p>
            <a:pPr>
              <a:buNone/>
            </a:pPr>
            <a:endParaRPr lang="fr-FR" b="1" dirty="0"/>
          </a:p>
        </p:txBody>
      </p:sp>
      <p:sp>
        <p:nvSpPr>
          <p:cNvPr id="7" name="Espace réservé du texte 6"/>
          <p:cNvSpPr>
            <a:spLocks noGrp="1"/>
          </p:cNvSpPr>
          <p:nvPr>
            <p:ph type="body" sz="quarter" idx="3"/>
          </p:nvPr>
        </p:nvSpPr>
        <p:spPr>
          <a:solidFill>
            <a:schemeClr val="accent3"/>
          </a:solidFill>
        </p:spPr>
        <p:txBody>
          <a:bodyPr/>
          <a:lstStyle/>
          <a:p>
            <a:pPr algn="ctr"/>
            <a:r>
              <a:rPr lang="fr-FR" dirty="0"/>
              <a:t>Dépenses</a:t>
            </a:r>
          </a:p>
        </p:txBody>
      </p:sp>
      <p:sp>
        <p:nvSpPr>
          <p:cNvPr id="8" name="Espace réservé du contenu 7"/>
          <p:cNvSpPr>
            <a:spLocks noGrp="1"/>
          </p:cNvSpPr>
          <p:nvPr>
            <p:ph sz="quarter" idx="4"/>
          </p:nvPr>
        </p:nvSpPr>
        <p:spPr>
          <a:solidFill>
            <a:schemeClr val="bg2"/>
          </a:solidFill>
        </p:spPr>
        <p:txBody>
          <a:bodyPr>
            <a:normAutofit lnSpcReduction="10000"/>
          </a:bodyPr>
          <a:lstStyle/>
          <a:p>
            <a:pPr>
              <a:buNone/>
            </a:pPr>
            <a:endParaRPr lang="fr-FR" b="1" dirty="0"/>
          </a:p>
          <a:p>
            <a:pPr>
              <a:buNone/>
            </a:pPr>
            <a:r>
              <a:rPr lang="fr-FR" dirty="0" smtClean="0"/>
              <a:t>Diner conférence                  </a:t>
            </a:r>
            <a:r>
              <a:rPr lang="fr-FR" b="1" dirty="0" smtClean="0"/>
              <a:t>00</a:t>
            </a:r>
          </a:p>
          <a:p>
            <a:pPr>
              <a:buNone/>
            </a:pPr>
            <a:r>
              <a:rPr lang="fr-FR" dirty="0" smtClean="0"/>
              <a:t>Château Perrache</a:t>
            </a:r>
          </a:p>
          <a:p>
            <a:pPr>
              <a:buNone/>
            </a:pPr>
            <a:r>
              <a:rPr lang="fr-FR" dirty="0" smtClean="0"/>
              <a:t>(</a:t>
            </a:r>
            <a:r>
              <a:rPr lang="fr-FR" dirty="0" err="1" smtClean="0"/>
              <a:t>dec</a:t>
            </a:r>
            <a:r>
              <a:rPr lang="fr-FR" dirty="0" smtClean="0"/>
              <a:t> 2020)</a:t>
            </a:r>
            <a:endParaRPr lang="fr-FR" i="1" dirty="0"/>
          </a:p>
          <a:p>
            <a:pPr>
              <a:buNone/>
            </a:pPr>
            <a:endParaRPr lang="fr-FR" b="1" dirty="0"/>
          </a:p>
          <a:p>
            <a:pPr>
              <a:buNone/>
            </a:pPr>
            <a:r>
              <a:rPr lang="fr-FR" b="1" dirty="0" smtClean="0"/>
              <a:t>Pour mémoire</a:t>
            </a:r>
          </a:p>
          <a:p>
            <a:pPr algn="just">
              <a:buNone/>
            </a:pPr>
            <a:r>
              <a:rPr lang="fr-FR" b="1" dirty="0" smtClean="0"/>
              <a:t>     l’acompte (982 €) du dîner conférence de 2020 a été reporté sur le dîner conférence de 2021.</a:t>
            </a:r>
          </a:p>
          <a:p>
            <a:pPr>
              <a:buNone/>
            </a:pPr>
            <a:endParaRPr lang="fr-FR" b="1" dirty="0"/>
          </a:p>
          <a:p>
            <a:pPr>
              <a:buNone/>
            </a:pPr>
            <a:endParaRPr lang="fr-FR" b="1" dirty="0"/>
          </a:p>
          <a:p>
            <a:endParaRPr lang="fr-FR" dirty="0"/>
          </a:p>
        </p:txBody>
      </p:sp>
      <p:sp>
        <p:nvSpPr>
          <p:cNvPr id="10" name="Espace réservé du numéro de diapositive 9"/>
          <p:cNvSpPr>
            <a:spLocks noGrp="1"/>
          </p:cNvSpPr>
          <p:nvPr>
            <p:ph type="sldNum" sz="quarter" idx="12"/>
          </p:nvPr>
        </p:nvSpPr>
        <p:spPr/>
        <p:txBody>
          <a:bodyPr/>
          <a:lstStyle/>
          <a:p>
            <a:fld id="{2DF4C19B-D99B-44CC-9F47-ED01A960F10B}"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solidFill>
            <a:srgbClr val="FFFF00"/>
          </a:solidFill>
        </p:spPr>
        <p:txBody>
          <a:bodyPr/>
          <a:lstStyle/>
          <a:p>
            <a:r>
              <a:rPr lang="fr-FR" dirty="0"/>
              <a:t>Recettes et dépenses totales</a:t>
            </a:r>
          </a:p>
        </p:txBody>
      </p:sp>
      <p:sp>
        <p:nvSpPr>
          <p:cNvPr id="5" name="Espace réservé du texte 4"/>
          <p:cNvSpPr>
            <a:spLocks noGrp="1"/>
          </p:cNvSpPr>
          <p:nvPr>
            <p:ph type="body" idx="1"/>
          </p:nvPr>
        </p:nvSpPr>
        <p:spPr>
          <a:solidFill>
            <a:schemeClr val="accent3"/>
          </a:solidFill>
        </p:spPr>
        <p:txBody>
          <a:bodyPr/>
          <a:lstStyle/>
          <a:p>
            <a:pPr algn="ctr"/>
            <a:r>
              <a:rPr lang="fr-FR" dirty="0"/>
              <a:t>Recettes</a:t>
            </a:r>
          </a:p>
        </p:txBody>
      </p:sp>
      <p:sp>
        <p:nvSpPr>
          <p:cNvPr id="6" name="Espace réservé du contenu 5"/>
          <p:cNvSpPr>
            <a:spLocks noGrp="1"/>
          </p:cNvSpPr>
          <p:nvPr>
            <p:ph sz="half" idx="2"/>
          </p:nvPr>
        </p:nvSpPr>
        <p:spPr>
          <a:solidFill>
            <a:schemeClr val="bg2"/>
          </a:solidFill>
        </p:spPr>
        <p:txBody>
          <a:bodyPr>
            <a:normAutofit/>
          </a:bodyPr>
          <a:lstStyle/>
          <a:p>
            <a:pPr>
              <a:buNone/>
            </a:pPr>
            <a:endParaRPr lang="fr-FR" b="1" dirty="0"/>
          </a:p>
          <a:p>
            <a:pPr>
              <a:buNone/>
            </a:pPr>
            <a:r>
              <a:rPr lang="fr-FR" b="1" dirty="0"/>
              <a:t>TOTAL                                    </a:t>
            </a:r>
            <a:r>
              <a:rPr lang="fr-FR" b="1" dirty="0" smtClean="0"/>
              <a:t>1561</a:t>
            </a:r>
            <a:endParaRPr lang="fr-FR" b="1" dirty="0"/>
          </a:p>
          <a:p>
            <a:pPr>
              <a:buNone/>
            </a:pPr>
            <a:endParaRPr lang="fr-FR" b="1" dirty="0"/>
          </a:p>
          <a:p>
            <a:pPr>
              <a:buNone/>
            </a:pPr>
            <a:endParaRPr lang="fr-FR" b="1" dirty="0"/>
          </a:p>
          <a:p>
            <a:pPr>
              <a:buNone/>
            </a:pPr>
            <a:r>
              <a:rPr lang="fr-FR" b="1" dirty="0"/>
              <a:t>RESULTAT                        </a:t>
            </a:r>
            <a:r>
              <a:rPr lang="fr-FR" b="1" dirty="0" smtClean="0"/>
              <a:t>     +924</a:t>
            </a:r>
          </a:p>
          <a:p>
            <a:pPr algn="just">
              <a:buNone/>
            </a:pPr>
            <a:r>
              <a:rPr lang="fr-FR" b="1" dirty="0" smtClean="0"/>
              <a:t>	Ce résultat positif </a:t>
            </a:r>
            <a:r>
              <a:rPr lang="fr-FR" b="1" dirty="0"/>
              <a:t>e</a:t>
            </a:r>
            <a:r>
              <a:rPr lang="fr-FR" b="1" dirty="0" smtClean="0"/>
              <a:t>st légèrement inférieur à  celui de 2020 (+1016 €)</a:t>
            </a:r>
            <a:endParaRPr lang="fr-FR" dirty="0"/>
          </a:p>
        </p:txBody>
      </p:sp>
      <p:sp>
        <p:nvSpPr>
          <p:cNvPr id="7" name="Espace réservé du texte 6"/>
          <p:cNvSpPr>
            <a:spLocks noGrp="1"/>
          </p:cNvSpPr>
          <p:nvPr>
            <p:ph type="body" sz="quarter" idx="3"/>
          </p:nvPr>
        </p:nvSpPr>
        <p:spPr>
          <a:solidFill>
            <a:schemeClr val="accent3"/>
          </a:solidFill>
        </p:spPr>
        <p:txBody>
          <a:bodyPr/>
          <a:lstStyle/>
          <a:p>
            <a:pPr algn="ctr"/>
            <a:r>
              <a:rPr lang="fr-FR" dirty="0"/>
              <a:t>Dépenses</a:t>
            </a:r>
          </a:p>
        </p:txBody>
      </p:sp>
      <p:sp>
        <p:nvSpPr>
          <p:cNvPr id="8" name="Espace réservé du contenu 7"/>
          <p:cNvSpPr>
            <a:spLocks noGrp="1"/>
          </p:cNvSpPr>
          <p:nvPr>
            <p:ph sz="quarter" idx="4"/>
          </p:nvPr>
        </p:nvSpPr>
        <p:spPr>
          <a:solidFill>
            <a:schemeClr val="bg2"/>
          </a:solidFill>
        </p:spPr>
        <p:txBody>
          <a:bodyPr/>
          <a:lstStyle/>
          <a:p>
            <a:pPr>
              <a:buNone/>
            </a:pPr>
            <a:endParaRPr lang="fr-FR" b="1" dirty="0"/>
          </a:p>
          <a:p>
            <a:pPr>
              <a:buNone/>
            </a:pPr>
            <a:r>
              <a:rPr lang="fr-FR" b="1" dirty="0" smtClean="0"/>
              <a:t>TOTAL                                    637</a:t>
            </a:r>
            <a:endParaRPr lang="fr-FR" b="1" i="1" dirty="0"/>
          </a:p>
          <a:p>
            <a:pPr>
              <a:buNone/>
            </a:pPr>
            <a:endParaRPr lang="fr-FR" b="1" dirty="0"/>
          </a:p>
          <a:p>
            <a:pPr>
              <a:buNone/>
            </a:pPr>
            <a:endParaRPr lang="fr-FR" b="1" dirty="0"/>
          </a:p>
          <a:p>
            <a:pPr>
              <a:buNone/>
            </a:pPr>
            <a:endParaRPr lang="fr-FR" b="1" dirty="0"/>
          </a:p>
          <a:p>
            <a:endParaRPr lang="fr-FR" dirty="0"/>
          </a:p>
        </p:txBody>
      </p:sp>
      <p:sp>
        <p:nvSpPr>
          <p:cNvPr id="10" name="Espace réservé du numéro de diapositive 9"/>
          <p:cNvSpPr>
            <a:spLocks noGrp="1"/>
          </p:cNvSpPr>
          <p:nvPr>
            <p:ph type="sldNum" sz="quarter" idx="12"/>
          </p:nvPr>
        </p:nvSpPr>
        <p:spPr/>
        <p:txBody>
          <a:bodyPr/>
          <a:lstStyle/>
          <a:p>
            <a:fld id="{2DF4C19B-D99B-44CC-9F47-ED01A960F10B}" type="slidenum">
              <a:rPr lang="fr-FR" smtClean="0"/>
              <a:pPr/>
              <a:t>25</a:t>
            </a:fld>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dirty="0"/>
              <a:t>Montant des avoirs</a:t>
            </a:r>
          </a:p>
        </p:txBody>
      </p:sp>
      <p:sp>
        <p:nvSpPr>
          <p:cNvPr id="3" name="Espace réservé du texte 2"/>
          <p:cNvSpPr>
            <a:spLocks noGrp="1"/>
          </p:cNvSpPr>
          <p:nvPr>
            <p:ph type="body" idx="1"/>
          </p:nvPr>
        </p:nvSpPr>
        <p:spPr>
          <a:solidFill>
            <a:schemeClr val="accent3"/>
          </a:solidFill>
        </p:spPr>
        <p:txBody>
          <a:bodyPr/>
          <a:lstStyle/>
          <a:p>
            <a:pPr algn="ctr"/>
            <a:r>
              <a:rPr lang="fr-FR" dirty="0"/>
              <a:t>Au 1</a:t>
            </a:r>
            <a:r>
              <a:rPr lang="fr-FR" baseline="30000" dirty="0"/>
              <a:t>er</a:t>
            </a:r>
            <a:r>
              <a:rPr lang="fr-FR" dirty="0"/>
              <a:t> octobre </a:t>
            </a:r>
            <a:r>
              <a:rPr lang="fr-FR" dirty="0" smtClean="0"/>
              <a:t>2020</a:t>
            </a:r>
            <a:endParaRPr lang="fr-FR" dirty="0"/>
          </a:p>
        </p:txBody>
      </p:sp>
      <p:sp>
        <p:nvSpPr>
          <p:cNvPr id="4" name="Espace réservé du contenu 3"/>
          <p:cNvSpPr>
            <a:spLocks noGrp="1"/>
          </p:cNvSpPr>
          <p:nvPr>
            <p:ph sz="half" idx="2"/>
          </p:nvPr>
        </p:nvSpPr>
        <p:spPr>
          <a:solidFill>
            <a:schemeClr val="bg2"/>
          </a:solidFill>
        </p:spPr>
        <p:txBody>
          <a:bodyPr/>
          <a:lstStyle/>
          <a:p>
            <a:r>
              <a:rPr lang="fr-FR" dirty="0"/>
              <a:t>Compte </a:t>
            </a:r>
            <a:r>
              <a:rPr lang="fr-FR" dirty="0" smtClean="0"/>
              <a:t>courant               </a:t>
            </a:r>
            <a:r>
              <a:rPr lang="fr-FR" b="1" dirty="0" smtClean="0"/>
              <a:t>429</a:t>
            </a:r>
            <a:endParaRPr lang="fr-FR" b="1" dirty="0"/>
          </a:p>
          <a:p>
            <a:endParaRPr lang="fr-FR" dirty="0"/>
          </a:p>
          <a:p>
            <a:r>
              <a:rPr lang="fr-FR" dirty="0"/>
              <a:t>Livret d’épargne </a:t>
            </a:r>
            <a:r>
              <a:rPr lang="fr-FR" dirty="0" smtClean="0"/>
              <a:t>          </a:t>
            </a:r>
            <a:r>
              <a:rPr lang="fr-FR" b="1" dirty="0" smtClean="0"/>
              <a:t>13500</a:t>
            </a:r>
            <a:endParaRPr lang="fr-FR" b="1" dirty="0"/>
          </a:p>
          <a:p>
            <a:pPr>
              <a:buNone/>
            </a:pPr>
            <a:endParaRPr lang="fr-FR" dirty="0" smtClean="0"/>
          </a:p>
          <a:p>
            <a:pPr>
              <a:buNone/>
            </a:pPr>
            <a:r>
              <a:rPr lang="fr-FR" dirty="0" smtClean="0"/>
              <a:t>Total                                    </a:t>
            </a:r>
            <a:r>
              <a:rPr lang="fr-FR" b="1" dirty="0" smtClean="0"/>
              <a:t>13929</a:t>
            </a:r>
            <a:endParaRPr lang="fr-FR" b="1" dirty="0"/>
          </a:p>
          <a:p>
            <a:endParaRPr lang="fr-FR" dirty="0"/>
          </a:p>
          <a:p>
            <a:r>
              <a:rPr lang="fr-FR" b="1" dirty="0"/>
              <a:t>Résultat                     </a:t>
            </a:r>
            <a:r>
              <a:rPr lang="fr-FR" b="1" dirty="0" smtClean="0"/>
              <a:t>      +924</a:t>
            </a:r>
            <a:endParaRPr lang="fr-FR" b="1" i="1" dirty="0"/>
          </a:p>
        </p:txBody>
      </p:sp>
      <p:sp>
        <p:nvSpPr>
          <p:cNvPr id="5" name="Espace réservé du texte 4"/>
          <p:cNvSpPr>
            <a:spLocks noGrp="1"/>
          </p:cNvSpPr>
          <p:nvPr>
            <p:ph type="body" sz="quarter" idx="3"/>
          </p:nvPr>
        </p:nvSpPr>
        <p:spPr>
          <a:solidFill>
            <a:schemeClr val="accent3"/>
          </a:solidFill>
        </p:spPr>
        <p:txBody>
          <a:bodyPr/>
          <a:lstStyle/>
          <a:p>
            <a:pPr algn="ctr"/>
            <a:r>
              <a:rPr lang="fr-FR" dirty="0"/>
              <a:t>Au 30 septembre </a:t>
            </a:r>
            <a:r>
              <a:rPr lang="fr-FR" dirty="0" smtClean="0"/>
              <a:t>2021</a:t>
            </a:r>
            <a:endParaRPr lang="fr-FR" dirty="0"/>
          </a:p>
        </p:txBody>
      </p:sp>
      <p:sp>
        <p:nvSpPr>
          <p:cNvPr id="6" name="Espace réservé du contenu 5"/>
          <p:cNvSpPr>
            <a:spLocks noGrp="1"/>
          </p:cNvSpPr>
          <p:nvPr>
            <p:ph sz="quarter" idx="4"/>
          </p:nvPr>
        </p:nvSpPr>
        <p:spPr>
          <a:solidFill>
            <a:schemeClr val="bg2"/>
          </a:solidFill>
        </p:spPr>
        <p:txBody>
          <a:bodyPr>
            <a:normAutofit/>
          </a:bodyPr>
          <a:lstStyle/>
          <a:p>
            <a:r>
              <a:rPr lang="fr-FR" dirty="0"/>
              <a:t>Compte </a:t>
            </a:r>
            <a:r>
              <a:rPr lang="fr-FR" dirty="0" smtClean="0"/>
              <a:t>courant             </a:t>
            </a:r>
            <a:r>
              <a:rPr lang="fr-FR" b="1" dirty="0" smtClean="0"/>
              <a:t>2287</a:t>
            </a:r>
          </a:p>
          <a:p>
            <a:endParaRPr lang="fr-FR" dirty="0" smtClean="0"/>
          </a:p>
          <a:p>
            <a:r>
              <a:rPr lang="fr-FR" dirty="0" smtClean="0"/>
              <a:t>Livret d’épargne           </a:t>
            </a:r>
            <a:r>
              <a:rPr lang="fr-FR" b="1" dirty="0" smtClean="0"/>
              <a:t>12566</a:t>
            </a:r>
          </a:p>
          <a:p>
            <a:endParaRPr lang="fr-FR" b="1" dirty="0"/>
          </a:p>
          <a:p>
            <a:pPr>
              <a:buNone/>
            </a:pPr>
            <a:r>
              <a:rPr lang="fr-FR" b="1" dirty="0" smtClean="0"/>
              <a:t>Total </a:t>
            </a:r>
            <a:r>
              <a:rPr lang="fr-FR" dirty="0" smtClean="0"/>
              <a:t>                                   </a:t>
            </a:r>
            <a:r>
              <a:rPr lang="fr-FR" b="1" dirty="0" smtClean="0"/>
              <a:t>14853</a:t>
            </a:r>
            <a:endParaRPr lang="fr-FR" b="1" dirty="0"/>
          </a:p>
        </p:txBody>
      </p:sp>
      <p:sp>
        <p:nvSpPr>
          <p:cNvPr id="8" name="Espace réservé du numéro de diapositive 7"/>
          <p:cNvSpPr>
            <a:spLocks noGrp="1"/>
          </p:cNvSpPr>
          <p:nvPr>
            <p:ph type="sldNum" sz="quarter" idx="12"/>
          </p:nvPr>
        </p:nvSpPr>
        <p:spPr/>
        <p:txBody>
          <a:bodyPr/>
          <a:lstStyle/>
          <a:p>
            <a:fld id="{2DF4C19B-D99B-44CC-9F47-ED01A960F10B}" type="slidenum">
              <a:rPr lang="fr-FR" smtClean="0"/>
              <a:pPr/>
              <a:t>26</a:t>
            </a:fld>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dirty="0" smtClean="0"/>
              <a:t/>
            </a:r>
            <a:br>
              <a:rPr lang="fr-FR" dirty="0" smtClean="0"/>
            </a:br>
            <a:r>
              <a:rPr lang="fr-FR" dirty="0" smtClean="0"/>
              <a:t>RAPPORT  </a:t>
            </a:r>
            <a:r>
              <a:rPr lang="fr-FR" dirty="0"/>
              <a:t>FINANCIER</a:t>
            </a:r>
            <a:br>
              <a:rPr lang="fr-FR" dirty="0"/>
            </a:br>
            <a:endParaRPr lang="fr-FR" dirty="0"/>
          </a:p>
        </p:txBody>
      </p:sp>
      <p:sp>
        <p:nvSpPr>
          <p:cNvPr id="5" name="Espace réservé du contenu 4"/>
          <p:cNvSpPr>
            <a:spLocks noGrp="1"/>
          </p:cNvSpPr>
          <p:nvPr>
            <p:ph idx="1"/>
          </p:nvPr>
        </p:nvSpPr>
        <p:spPr>
          <a:xfrm>
            <a:off x="457200" y="1988840"/>
            <a:ext cx="8229600" cy="4137323"/>
          </a:xfrm>
        </p:spPr>
        <p:txBody>
          <a:bodyPr>
            <a:normAutofit fontScale="92500" lnSpcReduction="10000"/>
          </a:bodyPr>
          <a:lstStyle/>
          <a:p>
            <a:pPr>
              <a:buNone/>
            </a:pPr>
            <a:endParaRPr lang="fr-FR" dirty="0"/>
          </a:p>
          <a:p>
            <a:pPr>
              <a:buNone/>
            </a:pPr>
            <a:endParaRPr lang="fr-FR" dirty="0"/>
          </a:p>
          <a:p>
            <a:pPr algn="ctr">
              <a:buNone/>
            </a:pPr>
            <a:r>
              <a:rPr lang="fr-FR" dirty="0" smtClean="0"/>
              <a:t>MONTANT DE LA COTISATION</a:t>
            </a:r>
          </a:p>
          <a:p>
            <a:pPr algn="ctr">
              <a:buNone/>
            </a:pPr>
            <a:r>
              <a:rPr lang="fr-FR" dirty="0" smtClean="0"/>
              <a:t>Le CA propose de maintenir la cotisation à 25 €</a:t>
            </a:r>
          </a:p>
          <a:p>
            <a:pPr algn="ctr">
              <a:buNone/>
            </a:pPr>
            <a:endParaRPr lang="fr-FR" dirty="0" smtClean="0"/>
          </a:p>
          <a:p>
            <a:pPr algn="ctr">
              <a:buNone/>
            </a:pPr>
            <a:r>
              <a:rPr lang="fr-FR" dirty="0" smtClean="0"/>
              <a:t>	</a:t>
            </a:r>
            <a:r>
              <a:rPr lang="fr-FR" sz="3000" dirty="0" smtClean="0"/>
              <a:t>Le paiement par virement par internet est possible</a:t>
            </a:r>
          </a:p>
          <a:p>
            <a:pPr algn="ctr">
              <a:buNone/>
            </a:pPr>
            <a:r>
              <a:rPr lang="fr-FR" sz="3000" dirty="0" smtClean="0"/>
              <a:t>Le justificatif fiscal envoyé sur demande </a:t>
            </a:r>
          </a:p>
          <a:p>
            <a:pPr algn="ctr">
              <a:buNone/>
            </a:pPr>
            <a:r>
              <a:rPr lang="fr-FR" dirty="0" smtClean="0"/>
              <a:t>   </a:t>
            </a:r>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2928926" y="428604"/>
            <a:ext cx="2643206" cy="69633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57298"/>
            <a:ext cx="8229600" cy="571504"/>
          </a:xfrm>
        </p:spPr>
        <p:txBody>
          <a:bodyPr>
            <a:normAutofit fontScale="90000"/>
          </a:bodyPr>
          <a:lstStyle/>
          <a:p>
            <a:r>
              <a:rPr lang="fr-FR" dirty="0"/>
              <a:t/>
            </a:r>
            <a:br>
              <a:rPr lang="fr-FR" dirty="0"/>
            </a:br>
            <a:r>
              <a:rPr lang="fr-FR" dirty="0"/>
              <a:t>CONSEIL D’ADMINISTRATION</a:t>
            </a:r>
            <a:br>
              <a:rPr lang="fr-FR" dirty="0"/>
            </a:br>
            <a:r>
              <a:rPr lang="fr-FR" dirty="0"/>
              <a:t/>
            </a:r>
            <a:br>
              <a:rPr lang="fr-FR" dirty="0"/>
            </a:br>
            <a:endParaRPr lang="fr-FR" dirty="0"/>
          </a:p>
        </p:txBody>
      </p:sp>
      <p:pic>
        <p:nvPicPr>
          <p:cNvPr id="7" name="Image 6"/>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2928926" y="428604"/>
            <a:ext cx="2643206" cy="696331"/>
          </a:xfrm>
          <a:prstGeom prst="rect">
            <a:avLst/>
          </a:prstGeom>
        </p:spPr>
      </p:pic>
      <p:pic>
        <p:nvPicPr>
          <p:cNvPr id="1026" name="Picture 2"/>
          <p:cNvPicPr>
            <a:picLocks noGrp="1" noChangeAspect="1" noChangeArrowheads="1"/>
          </p:cNvPicPr>
          <p:nvPr>
            <p:ph idx="1"/>
          </p:nvPr>
        </p:nvPicPr>
        <p:blipFill>
          <a:blip r:embed="rId3"/>
          <a:srcRect/>
          <a:stretch>
            <a:fillRect/>
          </a:stretch>
        </p:blipFill>
        <p:spPr bwMode="auto">
          <a:xfrm>
            <a:off x="84946" y="1785926"/>
            <a:ext cx="8487176" cy="392908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736BF9BB-D2D3-43EA-9EC8-EAF662DB907B}"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736"/>
            <a:ext cx="8229600" cy="416088"/>
          </a:xfrm>
        </p:spPr>
        <p:txBody>
          <a:bodyPr>
            <a:normAutofit fontScale="90000"/>
          </a:bodyPr>
          <a:lstStyle/>
          <a:p>
            <a:r>
              <a:rPr lang="fr-FR" dirty="0"/>
              <a:t/>
            </a:r>
            <a:br>
              <a:rPr lang="fr-FR" dirty="0"/>
            </a:br>
            <a:r>
              <a:rPr lang="fr-FR" dirty="0"/>
              <a:t>CONSEIL D’ADMINISTRATION</a:t>
            </a:r>
            <a:br>
              <a:rPr lang="fr-FR" dirty="0"/>
            </a:br>
            <a:r>
              <a:rPr lang="fr-FR" dirty="0"/>
              <a:t/>
            </a:r>
            <a:br>
              <a:rPr lang="fr-FR" dirty="0"/>
            </a:br>
            <a:endParaRPr lang="fr-FR" dirty="0"/>
          </a:p>
        </p:txBody>
      </p:sp>
      <p:sp>
        <p:nvSpPr>
          <p:cNvPr id="5" name="Espace réservé du contenu 4"/>
          <p:cNvSpPr>
            <a:spLocks noGrp="1"/>
          </p:cNvSpPr>
          <p:nvPr>
            <p:ph idx="1"/>
          </p:nvPr>
        </p:nvSpPr>
        <p:spPr/>
        <p:txBody>
          <a:bodyPr>
            <a:normAutofit fontScale="92500"/>
          </a:bodyPr>
          <a:lstStyle/>
          <a:p>
            <a:pPr>
              <a:buNone/>
            </a:pPr>
            <a:r>
              <a:rPr lang="fr-FR" dirty="0" smtClean="0"/>
              <a:t>5 mandats d’administrateur sont à renouveler</a:t>
            </a:r>
          </a:p>
          <a:p>
            <a:pPr>
              <a:buFontTx/>
              <a:buChar char="-"/>
            </a:pPr>
            <a:r>
              <a:rPr lang="fr-FR" dirty="0" smtClean="0"/>
              <a:t>Bruno Lépine (</a:t>
            </a:r>
            <a:r>
              <a:rPr lang="fr-FR" dirty="0" err="1" smtClean="0"/>
              <a:t>Vice-Président</a:t>
            </a:r>
            <a:r>
              <a:rPr lang="fr-FR" dirty="0" smtClean="0"/>
              <a:t>)</a:t>
            </a:r>
          </a:p>
          <a:p>
            <a:pPr>
              <a:buFontTx/>
              <a:buChar char="-"/>
            </a:pPr>
            <a:r>
              <a:rPr lang="fr-FR" dirty="0" smtClean="0"/>
              <a:t>Bertrand </a:t>
            </a:r>
            <a:r>
              <a:rPr lang="fr-FR" dirty="0" err="1" smtClean="0"/>
              <a:t>Pinet</a:t>
            </a:r>
            <a:r>
              <a:rPr lang="fr-FR" dirty="0" smtClean="0"/>
              <a:t> (administrateur)</a:t>
            </a:r>
          </a:p>
          <a:p>
            <a:pPr>
              <a:buFontTx/>
              <a:buChar char="-"/>
            </a:pPr>
            <a:r>
              <a:rPr lang="fr-FR" dirty="0" smtClean="0"/>
              <a:t>Jean Marc </a:t>
            </a:r>
            <a:r>
              <a:rPr lang="fr-FR" dirty="0" err="1" smtClean="0"/>
              <a:t>Guigue</a:t>
            </a:r>
            <a:r>
              <a:rPr lang="fr-FR" dirty="0" smtClean="0"/>
              <a:t> (administrateur)</a:t>
            </a:r>
          </a:p>
          <a:p>
            <a:pPr>
              <a:buFontTx/>
              <a:buChar char="-"/>
            </a:pPr>
            <a:r>
              <a:rPr lang="fr-FR" dirty="0" smtClean="0"/>
              <a:t>André Pierre </a:t>
            </a:r>
            <a:r>
              <a:rPr lang="fr-FR" dirty="0" err="1" smtClean="0"/>
              <a:t>Boller</a:t>
            </a:r>
            <a:r>
              <a:rPr lang="fr-FR" dirty="0" smtClean="0"/>
              <a:t> (administrateur)</a:t>
            </a:r>
          </a:p>
          <a:p>
            <a:pPr>
              <a:buFontTx/>
              <a:buChar char="-"/>
            </a:pPr>
            <a:r>
              <a:rPr lang="fr-FR" dirty="0" smtClean="0"/>
              <a:t>Martine </a:t>
            </a:r>
            <a:r>
              <a:rPr lang="fr-FR" dirty="0" err="1" smtClean="0"/>
              <a:t>Diquelou</a:t>
            </a:r>
            <a:r>
              <a:rPr lang="fr-FR" dirty="0" smtClean="0"/>
              <a:t> (administratrice)</a:t>
            </a:r>
          </a:p>
          <a:p>
            <a:pPr>
              <a:buNone/>
            </a:pPr>
            <a:endParaRPr lang="fr-FR" dirty="0" smtClean="0"/>
          </a:p>
          <a:p>
            <a:pPr>
              <a:buNone/>
            </a:pPr>
            <a:r>
              <a:rPr lang="fr-FR" dirty="0" smtClean="0"/>
              <a:t>	Une nouvelle candidature de Dominique </a:t>
            </a:r>
            <a:r>
              <a:rPr lang="fr-FR" dirty="0" err="1" smtClean="0"/>
              <a:t>Poignon</a:t>
            </a:r>
            <a:endParaRPr lang="fr-FR"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2928926" y="428604"/>
            <a:ext cx="2643206" cy="69633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dirty="0"/>
              <a:t>RAPPORT  D’ACTIVITE</a:t>
            </a:r>
            <a:br>
              <a:rPr lang="fr-FR" dirty="0"/>
            </a:br>
            <a:endParaRPr lang="fr-FR" dirty="0"/>
          </a:p>
        </p:txBody>
      </p:sp>
      <p:sp>
        <p:nvSpPr>
          <p:cNvPr id="3" name="Espace réservé du contenu 2"/>
          <p:cNvSpPr>
            <a:spLocks noGrp="1"/>
          </p:cNvSpPr>
          <p:nvPr>
            <p:ph idx="1"/>
          </p:nvPr>
        </p:nvSpPr>
        <p:spPr>
          <a:xfrm>
            <a:off x="457200" y="1844825"/>
            <a:ext cx="8229600" cy="3655878"/>
          </a:xfrm>
        </p:spPr>
        <p:txBody>
          <a:bodyPr>
            <a:normAutofit lnSpcReduction="10000"/>
          </a:bodyPr>
          <a:lstStyle/>
          <a:p>
            <a:pPr>
              <a:buNone/>
            </a:pPr>
            <a:r>
              <a:rPr lang="fr-FR" b="1" dirty="0"/>
              <a:t> </a:t>
            </a:r>
            <a:endParaRPr lang="fr-FR" dirty="0"/>
          </a:p>
          <a:p>
            <a:r>
              <a:rPr lang="fr-FR" sz="4000" b="1" dirty="0"/>
              <a:t>1/ Actions menées par le CIL</a:t>
            </a:r>
          </a:p>
          <a:p>
            <a:r>
              <a:rPr lang="fr-FR" sz="4000" b="1" dirty="0" smtClean="0"/>
              <a:t>2</a:t>
            </a:r>
            <a:r>
              <a:rPr lang="fr-FR" sz="4000" b="1" dirty="0"/>
              <a:t>/ Les activités conviviales</a:t>
            </a:r>
          </a:p>
          <a:p>
            <a:r>
              <a:rPr lang="fr-FR" sz="4000" b="1" dirty="0"/>
              <a:t>3/ L’organisation et la gouvernance du CIL</a:t>
            </a:r>
            <a:endParaRPr lang="fr-FR" sz="4000" dirty="0"/>
          </a:p>
          <a:p>
            <a:pPr>
              <a:buNone/>
            </a:pPr>
            <a:r>
              <a:rPr lang="fr-FR" b="1" dirty="0"/>
              <a:t> </a:t>
            </a:r>
            <a:endParaRPr lang="fr-FR" dirty="0"/>
          </a:p>
          <a:p>
            <a:endParaRPr lang="fr-FR" dirty="0"/>
          </a:p>
        </p:txBody>
      </p:sp>
      <p:pic>
        <p:nvPicPr>
          <p:cNvPr id="5" name="Image 4"/>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2928926" y="428604"/>
            <a:ext cx="2643206" cy="696331"/>
          </a:xfrm>
          <a:prstGeom prst="rect">
            <a:avLst/>
          </a:prstGeom>
        </p:spPr>
      </p:pic>
      <p:sp>
        <p:nvSpPr>
          <p:cNvPr id="6" name="Espace réservé du numéro de diapositive 5"/>
          <p:cNvSpPr>
            <a:spLocks noGrp="1"/>
          </p:cNvSpPr>
          <p:nvPr>
            <p:ph type="sldNum" sz="quarter" idx="12"/>
          </p:nvPr>
        </p:nvSpPr>
        <p:spPr/>
        <p:txBody>
          <a:bodyPr/>
          <a:lstStyle/>
          <a:p>
            <a:fld id="{736BF9BB-D2D3-43EA-9EC8-EAF662DB907B}"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1224136"/>
          </a:xfrm>
        </p:spPr>
        <p:txBody>
          <a:bodyPr>
            <a:normAutofit fontScale="90000"/>
          </a:bodyPr>
          <a:lstStyle/>
          <a:p>
            <a:r>
              <a:rPr lang="fr-FR" dirty="0"/>
              <a:t/>
            </a:r>
            <a:br>
              <a:rPr lang="fr-FR" dirty="0"/>
            </a:br>
            <a:endParaRPr lang="fr-FR" dirty="0"/>
          </a:p>
        </p:txBody>
      </p:sp>
      <p:sp>
        <p:nvSpPr>
          <p:cNvPr id="5" name="Espace réservé du contenu 4"/>
          <p:cNvSpPr>
            <a:spLocks noGrp="1"/>
          </p:cNvSpPr>
          <p:nvPr>
            <p:ph idx="1"/>
          </p:nvPr>
        </p:nvSpPr>
        <p:spPr>
          <a:xfrm>
            <a:off x="457200" y="3717032"/>
            <a:ext cx="8229600" cy="2409131"/>
          </a:xfrm>
        </p:spPr>
        <p:txBody>
          <a:bodyPr>
            <a:normAutofit/>
          </a:bodyPr>
          <a:lstStyle/>
          <a:p>
            <a:pPr algn="ctr">
              <a:buNone/>
            </a:pPr>
            <a:r>
              <a:rPr lang="fr-FR" sz="4400" dirty="0"/>
              <a:t>BONNE ANNEE </a:t>
            </a:r>
            <a:r>
              <a:rPr lang="fr-FR" sz="4400" dirty="0" smtClean="0"/>
              <a:t>2022 </a:t>
            </a:r>
          </a:p>
          <a:p>
            <a:pPr algn="ctr">
              <a:buNone/>
            </a:pPr>
            <a:r>
              <a:rPr lang="fr-FR" sz="4400" dirty="0" smtClean="0"/>
              <a:t>A TOUTES ET TOUS</a:t>
            </a:r>
            <a:endParaRPr lang="fr-FR" sz="44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1714480" y="428604"/>
            <a:ext cx="4643470" cy="1509128"/>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30</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dirty="0"/>
              <a:t>RAPPORT  D’ACTIVITE</a:t>
            </a:r>
            <a:br>
              <a:rPr lang="fr-FR" dirty="0"/>
            </a:br>
            <a:endParaRPr lang="fr-FR" dirty="0"/>
          </a:p>
        </p:txBody>
      </p:sp>
      <p:sp>
        <p:nvSpPr>
          <p:cNvPr id="3" name="Espace réservé du contenu 2"/>
          <p:cNvSpPr>
            <a:spLocks noGrp="1"/>
          </p:cNvSpPr>
          <p:nvPr>
            <p:ph idx="1"/>
          </p:nvPr>
        </p:nvSpPr>
        <p:spPr>
          <a:xfrm>
            <a:off x="457200" y="1844824"/>
            <a:ext cx="8229600" cy="4281339"/>
          </a:xfrm>
        </p:spPr>
        <p:txBody>
          <a:bodyPr>
            <a:normAutofit fontScale="32500" lnSpcReduction="20000"/>
          </a:bodyPr>
          <a:lstStyle/>
          <a:p>
            <a:pPr>
              <a:buNone/>
            </a:pPr>
            <a:r>
              <a:rPr lang="fr-FR" b="1" dirty="0"/>
              <a:t> </a:t>
            </a:r>
            <a:endParaRPr lang="fr-FR" dirty="0"/>
          </a:p>
          <a:p>
            <a:pPr algn="ctr">
              <a:buNone/>
            </a:pPr>
            <a:r>
              <a:rPr lang="fr-FR" sz="5700" b="1" dirty="0"/>
              <a:t>LES </a:t>
            </a:r>
            <a:r>
              <a:rPr lang="fr-FR" sz="5700" b="1" dirty="0" smtClean="0"/>
              <a:t>GRANDES INTERROGATIONS</a:t>
            </a:r>
            <a:endParaRPr lang="fr-FR" sz="5700" b="1" dirty="0"/>
          </a:p>
          <a:p>
            <a:pPr>
              <a:buNone/>
            </a:pPr>
            <a:endParaRPr lang="fr-FR" b="1" dirty="0"/>
          </a:p>
          <a:p>
            <a:pPr>
              <a:buNone/>
            </a:pPr>
            <a:endParaRPr lang="fr-FR" b="1" dirty="0"/>
          </a:p>
          <a:p>
            <a:pPr>
              <a:buNone/>
            </a:pPr>
            <a:r>
              <a:rPr lang="fr-FR" sz="3600" dirty="0"/>
              <a:t>	-</a:t>
            </a:r>
            <a:r>
              <a:rPr lang="fr-FR" sz="6200" b="1" dirty="0" smtClean="0"/>
              <a:t>Les mobilités et le stationnement en presqu’île</a:t>
            </a:r>
            <a:endParaRPr lang="fr-FR" sz="6200" b="1" dirty="0"/>
          </a:p>
          <a:p>
            <a:pPr>
              <a:buNone/>
            </a:pPr>
            <a:r>
              <a:rPr lang="fr-FR" sz="6200" b="1" dirty="0"/>
              <a:t>	</a:t>
            </a:r>
            <a:r>
              <a:rPr lang="fr-FR" sz="6200" b="1" dirty="0" smtClean="0"/>
              <a:t>-La Sécurité </a:t>
            </a:r>
          </a:p>
          <a:p>
            <a:pPr>
              <a:buNone/>
            </a:pPr>
            <a:endParaRPr lang="fr-FR" sz="6200" b="1" dirty="0" smtClean="0"/>
          </a:p>
          <a:p>
            <a:pPr>
              <a:buNone/>
            </a:pPr>
            <a:r>
              <a:rPr lang="fr-FR" sz="6200" b="1" dirty="0" smtClean="0"/>
              <a:t>	</a:t>
            </a:r>
            <a:r>
              <a:rPr lang="fr-FR" sz="6200" dirty="0" smtClean="0"/>
              <a:t>Et deux dossiers avec une activité importante à l’automne 2021 </a:t>
            </a:r>
          </a:p>
          <a:p>
            <a:pPr>
              <a:buNone/>
            </a:pPr>
            <a:r>
              <a:rPr lang="fr-FR" sz="6200" dirty="0" smtClean="0"/>
              <a:t>	(qu’il convient d’évoquer même si le rapport concerne l’année associative se terminant le 30 septembre 2021)</a:t>
            </a:r>
          </a:p>
          <a:p>
            <a:pPr>
              <a:buNone/>
            </a:pPr>
            <a:endParaRPr lang="fr-FR" sz="6200" b="1" dirty="0" smtClean="0"/>
          </a:p>
          <a:p>
            <a:pPr>
              <a:buNone/>
            </a:pPr>
            <a:r>
              <a:rPr lang="fr-FR" sz="6200" b="1" dirty="0" smtClean="0"/>
              <a:t>	-l’aménagement de la rive droite du Rhône </a:t>
            </a:r>
            <a:endParaRPr lang="fr-FR" sz="6200" b="1" dirty="0"/>
          </a:p>
          <a:p>
            <a:pPr>
              <a:buNone/>
            </a:pPr>
            <a:r>
              <a:rPr lang="fr-FR" sz="6200" b="1" dirty="0"/>
              <a:t>	-</a:t>
            </a:r>
            <a:r>
              <a:rPr lang="fr-FR" sz="6200" b="1" dirty="0" smtClean="0"/>
              <a:t>les projets de transports en commun</a:t>
            </a:r>
            <a:endParaRPr lang="fr-FR" sz="6200" b="1" dirty="0"/>
          </a:p>
          <a:p>
            <a:pPr>
              <a:buNone/>
            </a:pPr>
            <a:r>
              <a:rPr lang="fr-FR" sz="6200" b="1" dirty="0"/>
              <a:t>	</a:t>
            </a:r>
          </a:p>
          <a:p>
            <a:pPr>
              <a:buNone/>
            </a:pPr>
            <a:endParaRPr lang="fr-FR" sz="4000" dirty="0"/>
          </a:p>
          <a:p>
            <a:pPr>
              <a:buNone/>
            </a:pPr>
            <a:r>
              <a:rPr lang="fr-FR" b="1" dirty="0"/>
              <a:t> </a:t>
            </a:r>
            <a:endParaRPr lang="fr-FR" dirty="0"/>
          </a:p>
          <a:p>
            <a:endParaRPr lang="fr-FR" dirty="0"/>
          </a:p>
        </p:txBody>
      </p:sp>
      <p:pic>
        <p:nvPicPr>
          <p:cNvPr id="5" name="Image 4"/>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071802" y="285728"/>
            <a:ext cx="2313910" cy="609581"/>
          </a:xfrm>
          <a:prstGeom prst="rect">
            <a:avLst/>
          </a:prstGeom>
        </p:spPr>
      </p:pic>
      <p:sp>
        <p:nvSpPr>
          <p:cNvPr id="6" name="Espace réservé du numéro de diapositive 5"/>
          <p:cNvSpPr>
            <a:spLocks noGrp="1"/>
          </p:cNvSpPr>
          <p:nvPr>
            <p:ph type="sldNum" sz="quarter" idx="12"/>
          </p:nvPr>
        </p:nvSpPr>
        <p:spPr/>
        <p:txBody>
          <a:bodyPr/>
          <a:lstStyle/>
          <a:p>
            <a:fld id="{736BF9BB-D2D3-43EA-9EC8-EAF662DB907B}"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sz="3100" dirty="0"/>
              <a:t/>
            </a:r>
            <a:br>
              <a:rPr lang="fr-FR" sz="3100" dirty="0"/>
            </a:br>
            <a:r>
              <a:rPr lang="fr-FR" sz="3600" b="1" dirty="0" smtClean="0"/>
              <a:t>LES MOBILITES EN PRESQU’ILE</a:t>
            </a:r>
            <a:r>
              <a:rPr lang="fr-FR" b="1" dirty="0"/>
              <a:t/>
            </a:r>
            <a:br>
              <a:rPr lang="fr-FR" b="1" dirty="0"/>
            </a:br>
            <a:endParaRPr lang="fr-FR" b="1" dirty="0"/>
          </a:p>
        </p:txBody>
      </p:sp>
      <p:sp>
        <p:nvSpPr>
          <p:cNvPr id="5" name="Espace réservé du contenu 4"/>
          <p:cNvSpPr>
            <a:spLocks noGrp="1"/>
          </p:cNvSpPr>
          <p:nvPr>
            <p:ph idx="1"/>
          </p:nvPr>
        </p:nvSpPr>
        <p:spPr>
          <a:xfrm>
            <a:off x="428596" y="2357430"/>
            <a:ext cx="8229600" cy="2214578"/>
          </a:xfrm>
        </p:spPr>
        <p:txBody>
          <a:bodyPr>
            <a:normAutofit fontScale="92500" lnSpcReduction="20000"/>
          </a:bodyPr>
          <a:lstStyle/>
          <a:p>
            <a:pPr algn="just"/>
            <a:r>
              <a:rPr lang="fr-FR" sz="2800" dirty="0" smtClean="0"/>
              <a:t>Des expérimentations lancées par la métropole dés le précédent mandat </a:t>
            </a:r>
          </a:p>
          <a:p>
            <a:pPr algn="just"/>
            <a:r>
              <a:rPr lang="fr-FR" sz="2800" dirty="0" smtClean="0"/>
              <a:t>Dans un premier temps, seule la partie Nord (de </a:t>
            </a:r>
            <a:r>
              <a:rPr lang="fr-FR" sz="2800" dirty="0" err="1" smtClean="0"/>
              <a:t>Bellecour</a:t>
            </a:r>
            <a:r>
              <a:rPr lang="fr-FR" sz="2800" dirty="0" smtClean="0"/>
              <a:t> aux Terreaux) était concernée</a:t>
            </a:r>
          </a:p>
          <a:p>
            <a:pPr algn="just"/>
            <a:r>
              <a:rPr lang="fr-FR" sz="2800" b="1" dirty="0" smtClean="0"/>
              <a:t>Au printemps 2022 un débat important auquel le CIL prendra part </a:t>
            </a:r>
          </a:p>
          <a:p>
            <a:pPr algn="just"/>
            <a:endParaRPr lang="fr-FR" sz="28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sz="3600" b="1" dirty="0" smtClean="0"/>
              <a:t>LES MOBILITES EN PRESQU’ILE</a:t>
            </a:r>
            <a:r>
              <a:rPr lang="fr-FR" sz="3200" b="1" dirty="0" smtClean="0"/>
              <a:t/>
            </a:r>
            <a:br>
              <a:rPr lang="fr-FR" sz="3200" b="1" dirty="0" smtClean="0"/>
            </a:br>
            <a:endParaRPr lang="fr-FR" sz="3200" b="1" dirty="0"/>
          </a:p>
        </p:txBody>
      </p:sp>
      <p:sp>
        <p:nvSpPr>
          <p:cNvPr id="5" name="Espace réservé du contenu 4"/>
          <p:cNvSpPr>
            <a:spLocks noGrp="1"/>
          </p:cNvSpPr>
          <p:nvPr>
            <p:ph idx="1"/>
          </p:nvPr>
        </p:nvSpPr>
        <p:spPr>
          <a:xfrm>
            <a:off x="457200" y="1785926"/>
            <a:ext cx="8229600" cy="4643470"/>
          </a:xfrm>
        </p:spPr>
        <p:txBody>
          <a:bodyPr>
            <a:normAutofit/>
          </a:bodyPr>
          <a:lstStyle/>
          <a:p>
            <a:pPr algn="ctr">
              <a:buNone/>
            </a:pPr>
            <a:r>
              <a:rPr lang="fr-FR" sz="2400" b="1" dirty="0" smtClean="0"/>
              <a:t>LES ENSEIGNEMENTS DES EXPERIMENTATIONS</a:t>
            </a:r>
          </a:p>
          <a:p>
            <a:pPr algn="just">
              <a:buNone/>
            </a:pPr>
            <a:r>
              <a:rPr lang="fr-FR" sz="2400" dirty="0" smtClean="0"/>
              <a:t>	-</a:t>
            </a:r>
            <a:r>
              <a:rPr lang="fr-FR" sz="2400" dirty="0"/>
              <a:t>moins de bruit et de pollution; enfin du calme en presqu’île</a:t>
            </a:r>
          </a:p>
          <a:p>
            <a:pPr algn="just">
              <a:buNone/>
            </a:pPr>
            <a:r>
              <a:rPr lang="fr-FR" sz="2400" dirty="0" smtClean="0"/>
              <a:t>	-</a:t>
            </a:r>
            <a:r>
              <a:rPr lang="fr-FR" sz="2400" dirty="0"/>
              <a:t>accès possible pour les résidents, les artisans et les livraisons</a:t>
            </a:r>
          </a:p>
          <a:p>
            <a:pPr algn="just">
              <a:buNone/>
            </a:pPr>
            <a:r>
              <a:rPr lang="fr-FR" sz="2400" dirty="0" smtClean="0"/>
              <a:t>	-</a:t>
            </a:r>
            <a:r>
              <a:rPr lang="fr-FR" sz="2400" dirty="0"/>
              <a:t>perte de CA des commerçants, </a:t>
            </a:r>
            <a:endParaRPr lang="fr-FR" sz="2400" dirty="0" smtClean="0"/>
          </a:p>
          <a:p>
            <a:pPr algn="just">
              <a:buNone/>
            </a:pPr>
            <a:r>
              <a:rPr lang="fr-FR" sz="2400" dirty="0" smtClean="0"/>
              <a:t>	-les études montrent que 2% seulement des visiteurs se garent sur voirie en presqu’île,</a:t>
            </a:r>
          </a:p>
          <a:p>
            <a:pPr algn="just">
              <a:buNone/>
            </a:pPr>
            <a:r>
              <a:rPr lang="fr-FR" sz="2400" dirty="0"/>
              <a:t>	</a:t>
            </a:r>
            <a:r>
              <a:rPr lang="fr-FR" sz="2400" dirty="0" smtClean="0"/>
              <a:t>-malheureusement, le stationnement </a:t>
            </a:r>
            <a:r>
              <a:rPr lang="fr-FR" sz="2400" dirty="0"/>
              <a:t>résidentiel </a:t>
            </a:r>
            <a:r>
              <a:rPr lang="fr-FR" sz="2400" dirty="0" smtClean="0"/>
              <a:t>n’est pas </a:t>
            </a:r>
            <a:r>
              <a:rPr lang="fr-FR" sz="2400" dirty="0"/>
              <a:t>pris en </a:t>
            </a:r>
            <a:r>
              <a:rPr lang="fr-FR" sz="2400" dirty="0" smtClean="0"/>
              <a:t>compte dans les expérimentations</a:t>
            </a:r>
          </a:p>
          <a:p>
            <a:pPr>
              <a:buNone/>
            </a:pPr>
            <a:endParaRPr lang="fr-FR" sz="2400" dirty="0" smtClean="0"/>
          </a:p>
          <a:p>
            <a:pPr>
              <a:buNone/>
            </a:pPr>
            <a:endParaRPr lang="fr-FR" sz="2400" dirty="0"/>
          </a:p>
          <a:p>
            <a:pPr>
              <a:buNone/>
            </a:pPr>
            <a:endParaRPr lang="fr-FR" sz="24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sz="3600" b="1" dirty="0" smtClean="0"/>
              <a:t>LE STATIONNEMENT EN PRESQU’ILE</a:t>
            </a:r>
            <a:r>
              <a:rPr lang="fr-FR" sz="3200" b="1" dirty="0" smtClean="0"/>
              <a:t/>
            </a:r>
            <a:br>
              <a:rPr lang="fr-FR" sz="3200" b="1" dirty="0" smtClean="0"/>
            </a:br>
            <a:endParaRPr lang="fr-FR" sz="3200" b="1" dirty="0"/>
          </a:p>
        </p:txBody>
      </p:sp>
      <p:sp>
        <p:nvSpPr>
          <p:cNvPr id="5" name="Espace réservé du contenu 4"/>
          <p:cNvSpPr>
            <a:spLocks noGrp="1"/>
          </p:cNvSpPr>
          <p:nvPr>
            <p:ph idx="1"/>
          </p:nvPr>
        </p:nvSpPr>
        <p:spPr>
          <a:xfrm>
            <a:off x="457200" y="1785926"/>
            <a:ext cx="8229600" cy="4643470"/>
          </a:xfrm>
        </p:spPr>
        <p:txBody>
          <a:bodyPr>
            <a:normAutofit fontScale="92500" lnSpcReduction="20000"/>
          </a:bodyPr>
          <a:lstStyle/>
          <a:p>
            <a:pPr algn="just">
              <a:buNone/>
            </a:pPr>
            <a:r>
              <a:rPr lang="fr-FR" sz="2400" dirty="0" smtClean="0"/>
              <a:t>	-Une diminution déjà importante du nombre de places de stationnement en voirie (places vélos et trottinettes, maintien des terrasses, évolution de la réglementation, création d’une gare de covoiturage (inutile ?) quai </a:t>
            </a:r>
            <a:r>
              <a:rPr lang="fr-FR" sz="2400" dirty="0" err="1" smtClean="0"/>
              <a:t>Gailleton</a:t>
            </a:r>
            <a:endParaRPr lang="fr-FR" sz="2400" dirty="0" smtClean="0"/>
          </a:p>
          <a:p>
            <a:pPr algn="just">
              <a:buNone/>
            </a:pPr>
            <a:r>
              <a:rPr lang="fr-FR" sz="2400" dirty="0" smtClean="0"/>
              <a:t>	-Une diminution qui risque de continuer (aménagement des espaces et notamment celui de la rive droite du Rhône)</a:t>
            </a:r>
          </a:p>
          <a:p>
            <a:pPr algn="just">
              <a:buNone/>
            </a:pPr>
            <a:r>
              <a:rPr lang="fr-FR" sz="2400" dirty="0" smtClean="0"/>
              <a:t>	-Aucune étude sérieuse sur l’offre et sur les besoins en places; c’est pourtant fondamental</a:t>
            </a:r>
            <a:endParaRPr lang="fr-FR" sz="2400" dirty="0"/>
          </a:p>
          <a:p>
            <a:pPr algn="just">
              <a:buNone/>
            </a:pPr>
            <a:r>
              <a:rPr lang="fr-FR" sz="2400" dirty="0" smtClean="0"/>
              <a:t>	-Une nécessité de maintenir le droit de posséder un véhicule. C’est une liberté fondamentale. L’</a:t>
            </a:r>
            <a:r>
              <a:rPr lang="fr-FR" sz="2400" dirty="0" err="1" smtClean="0"/>
              <a:t>autopartage</a:t>
            </a:r>
            <a:r>
              <a:rPr lang="fr-FR" sz="2400" dirty="0" smtClean="0"/>
              <a:t> est loin de répondre à tous les besoins. </a:t>
            </a:r>
          </a:p>
          <a:p>
            <a:pPr algn="just">
              <a:buNone/>
            </a:pPr>
            <a:r>
              <a:rPr lang="fr-FR" sz="2400" dirty="0" smtClean="0"/>
              <a:t>	-accès </a:t>
            </a:r>
            <a:r>
              <a:rPr lang="fr-FR" sz="2400" dirty="0"/>
              <a:t>possible pour les résidents, les artisans et les livraisons</a:t>
            </a:r>
          </a:p>
          <a:p>
            <a:pPr algn="just">
              <a:buNone/>
            </a:pPr>
            <a:r>
              <a:rPr lang="fr-FR" sz="2400" dirty="0" smtClean="0"/>
              <a:t>	</a:t>
            </a:r>
            <a:r>
              <a:rPr lang="fr-FR" sz="2400" b="1" dirty="0" smtClean="0"/>
              <a:t>Une action du CIL avec le collectif « apaisons le quai </a:t>
            </a:r>
            <a:r>
              <a:rPr lang="fr-FR" sz="2400" b="1" dirty="0" err="1" smtClean="0"/>
              <a:t>Gailleton</a:t>
            </a:r>
            <a:r>
              <a:rPr lang="fr-FR" sz="2400" b="1" dirty="0" smtClean="0"/>
              <a:t> » a permis de maintenir le stationnement rue Auguste Comte et de l’autoriser aux résidents.</a:t>
            </a:r>
            <a:endParaRPr lang="fr-FR" sz="2400" b="1" dirty="0"/>
          </a:p>
          <a:p>
            <a:pPr>
              <a:buNone/>
            </a:pPr>
            <a:endParaRPr lang="fr-FR" sz="2400"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sz="3100" dirty="0"/>
              <a:t/>
            </a:r>
            <a:br>
              <a:rPr lang="fr-FR" sz="3100" dirty="0"/>
            </a:br>
            <a:r>
              <a:rPr lang="fr-FR" sz="3600" b="1" dirty="0" smtClean="0"/>
              <a:t>LES MOBILITES ET LE STATIONNEMENT EN PRESQU’ILE</a:t>
            </a:r>
            <a:br>
              <a:rPr lang="fr-FR" sz="3600" b="1" dirty="0" smtClean="0"/>
            </a:br>
            <a:r>
              <a:rPr lang="fr-FR" sz="3600" b="1" dirty="0"/>
              <a:t/>
            </a:r>
            <a:br>
              <a:rPr lang="fr-FR" sz="3600" b="1" dirty="0"/>
            </a:br>
            <a:endParaRPr lang="fr-FR" sz="3600" b="1" dirty="0"/>
          </a:p>
        </p:txBody>
      </p:sp>
      <p:sp>
        <p:nvSpPr>
          <p:cNvPr id="5" name="Espace réservé du contenu 4"/>
          <p:cNvSpPr>
            <a:spLocks noGrp="1"/>
          </p:cNvSpPr>
          <p:nvPr>
            <p:ph idx="1"/>
          </p:nvPr>
        </p:nvSpPr>
        <p:spPr>
          <a:xfrm>
            <a:off x="428596" y="2071678"/>
            <a:ext cx="8229600" cy="3643338"/>
          </a:xfrm>
        </p:spPr>
        <p:txBody>
          <a:bodyPr>
            <a:normAutofit fontScale="92500" lnSpcReduction="20000"/>
          </a:bodyPr>
          <a:lstStyle/>
          <a:p>
            <a:pPr algn="ctr">
              <a:buNone/>
            </a:pPr>
            <a:r>
              <a:rPr lang="fr-FR" sz="2200" b="1" dirty="0" smtClean="0"/>
              <a:t>                ET LES RUES VICTOR HUGO ET DE LA REPUBLIQUE  </a:t>
            </a:r>
            <a:r>
              <a:rPr lang="fr-FR" b="1" dirty="0" smtClean="0"/>
              <a:t>?</a:t>
            </a:r>
          </a:p>
          <a:p>
            <a:pPr algn="just"/>
            <a:r>
              <a:rPr lang="fr-FR" dirty="0" smtClean="0"/>
              <a:t>Le dallage du sol se dégrade rapidement. Des interrogations sur la qualité de la pose.</a:t>
            </a:r>
          </a:p>
          <a:p>
            <a:pPr algn="just"/>
            <a:r>
              <a:rPr lang="fr-FR" dirty="0" smtClean="0"/>
              <a:t>des bornes d’accès rue Victor Hugo avec des cheminements spécifiques pour les accès </a:t>
            </a:r>
          </a:p>
          <a:p>
            <a:pPr algn="just"/>
            <a:r>
              <a:rPr lang="fr-FR" dirty="0" smtClean="0"/>
              <a:t>Le manque de </a:t>
            </a:r>
            <a:r>
              <a:rPr lang="fr-FR" dirty="0" err="1" smtClean="0"/>
              <a:t>végétalisation</a:t>
            </a:r>
            <a:r>
              <a:rPr lang="fr-FR" dirty="0" smtClean="0"/>
              <a:t> est criant (mais le métro ne permet pas des plantations en pleine terre)</a:t>
            </a:r>
          </a:p>
          <a:p>
            <a:pPr algn="ctr">
              <a:buNone/>
            </a:pPr>
            <a:endParaRPr lang="fr-FR" b="1" dirty="0" smtClean="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792088"/>
          </a:xfrm>
        </p:spPr>
        <p:txBody>
          <a:bodyPr>
            <a:normAutofit fontScale="90000"/>
          </a:bodyPr>
          <a:lstStyle/>
          <a:p>
            <a:r>
              <a:rPr lang="fr-FR" dirty="0"/>
              <a:t/>
            </a:r>
            <a:br>
              <a:rPr lang="fr-FR" dirty="0"/>
            </a:br>
            <a:r>
              <a:rPr lang="fr-FR" sz="3100" dirty="0"/>
              <a:t/>
            </a:r>
            <a:br>
              <a:rPr lang="fr-FR" sz="3100" dirty="0"/>
            </a:br>
            <a:r>
              <a:rPr lang="fr-FR" sz="3600" b="1" dirty="0" smtClean="0"/>
              <a:t>LES MOBILITES ET LE STATIONNEMENT EN PRESQU’ILE</a:t>
            </a:r>
            <a:r>
              <a:rPr lang="fr-FR" sz="3600" b="1" dirty="0"/>
              <a:t/>
            </a:r>
            <a:br>
              <a:rPr lang="fr-FR" sz="3600" b="1" dirty="0"/>
            </a:br>
            <a:endParaRPr lang="fr-FR" sz="3600" b="1" dirty="0"/>
          </a:p>
        </p:txBody>
      </p:sp>
      <p:sp>
        <p:nvSpPr>
          <p:cNvPr id="5" name="Espace réservé du contenu 4"/>
          <p:cNvSpPr>
            <a:spLocks noGrp="1"/>
          </p:cNvSpPr>
          <p:nvPr>
            <p:ph idx="1"/>
          </p:nvPr>
        </p:nvSpPr>
        <p:spPr>
          <a:xfrm>
            <a:off x="428596" y="2071678"/>
            <a:ext cx="8229600" cy="3643338"/>
          </a:xfrm>
        </p:spPr>
        <p:txBody>
          <a:bodyPr>
            <a:normAutofit fontScale="77500" lnSpcReduction="20000"/>
          </a:bodyPr>
          <a:lstStyle/>
          <a:p>
            <a:pPr algn="ctr">
              <a:buNone/>
            </a:pPr>
            <a:endParaRPr lang="fr-FR" b="1" dirty="0" smtClean="0"/>
          </a:p>
          <a:p>
            <a:pPr algn="just"/>
            <a:r>
              <a:rPr lang="fr-FR" dirty="0" smtClean="0"/>
              <a:t>La « </a:t>
            </a:r>
            <a:r>
              <a:rPr lang="fr-FR" dirty="0" err="1" smtClean="0"/>
              <a:t>piétonnisation</a:t>
            </a:r>
            <a:r>
              <a:rPr lang="fr-FR" dirty="0" smtClean="0"/>
              <a:t> » ne se limite plus au Nord Presqu’île</a:t>
            </a:r>
          </a:p>
          <a:p>
            <a:pPr algn="just"/>
            <a:r>
              <a:rPr lang="fr-FR" dirty="0" smtClean="0"/>
              <a:t>Non seulement toute la presqu’île est concernée mais aussi plusieurs territoires sur la ville de Lyon</a:t>
            </a:r>
          </a:p>
          <a:p>
            <a:pPr algn="just"/>
            <a:r>
              <a:rPr lang="fr-FR" dirty="0" smtClean="0"/>
              <a:t>Les nouveaux élus sont fermement décidés à diminuer drastiquement le rôle de la voiture (circulation et stationnement)</a:t>
            </a:r>
          </a:p>
          <a:p>
            <a:pPr algn="just"/>
            <a:r>
              <a:rPr lang="fr-FR" dirty="0" smtClean="0"/>
              <a:t>Priorité absolue est donnée aux piétons, vélos et transports en commun</a:t>
            </a:r>
            <a:endParaRPr lang="fr-FR" dirty="0"/>
          </a:p>
        </p:txBody>
      </p:sp>
      <p:pic>
        <p:nvPicPr>
          <p:cNvPr id="6" name="Image 5"/>
          <p:cNvPicPr>
            <a:picLocks noChangeAspect="1"/>
          </p:cNvPicPr>
          <p:nvPr/>
        </p:nvPicPr>
        <p:blipFill rotWithShape="1">
          <a:blip r:embed="rId2">
            <a:extLst>
              <a:ext uri="{28A0092B-C50C-407E-A947-70E740481C1C}">
                <a14:useLocalDpi xmlns:a14="http://schemas.microsoft.com/office/drawing/2010/main" xmlns="" val="0"/>
              </a:ext>
            </a:extLst>
          </a:blip>
          <a:srcRect t="28747" b="27637"/>
          <a:stretch/>
        </p:blipFill>
        <p:spPr>
          <a:xfrm>
            <a:off x="3214678" y="357166"/>
            <a:ext cx="2313910" cy="609581"/>
          </a:xfrm>
          <a:prstGeom prst="rect">
            <a:avLst/>
          </a:prstGeom>
        </p:spPr>
      </p:pic>
      <p:sp>
        <p:nvSpPr>
          <p:cNvPr id="7" name="Espace réservé du numéro de diapositive 6"/>
          <p:cNvSpPr>
            <a:spLocks noGrp="1"/>
          </p:cNvSpPr>
          <p:nvPr>
            <p:ph type="sldNum" sz="quarter" idx="12"/>
          </p:nvPr>
        </p:nvSpPr>
        <p:spPr/>
        <p:txBody>
          <a:bodyPr/>
          <a:lstStyle/>
          <a:p>
            <a:fld id="{736BF9BB-D2D3-43EA-9EC8-EAF662DB907B}"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4244</TotalTime>
  <Words>956</Words>
  <Application>Microsoft Office PowerPoint</Application>
  <PresentationFormat>Affichage à l'écran (4:3)</PresentationFormat>
  <Paragraphs>308</Paragraphs>
  <Slides>30</Slides>
  <Notes>1</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 ASSEMBLEE GENERALE ORDINAIRE 28 janvier 2022</vt:lpstr>
      <vt:lpstr>   </vt:lpstr>
      <vt:lpstr> RAPPORT  D’ACTIVITE </vt:lpstr>
      <vt:lpstr> RAPPORT  D’ACTIVITE </vt:lpstr>
      <vt:lpstr>  LES MOBILITES EN PRESQU’ILE </vt:lpstr>
      <vt:lpstr>LES MOBILITES EN PRESQU’ILE </vt:lpstr>
      <vt:lpstr>LE STATIONNEMENT EN PRESQU’ILE </vt:lpstr>
      <vt:lpstr>  LES MOBILITES ET LE STATIONNEMENT EN PRESQU’ILE  </vt:lpstr>
      <vt:lpstr>  LES MOBILITES ET LE STATIONNEMENT EN PRESQU’ILE </vt:lpstr>
      <vt:lpstr> LES MOBILITES ET LE STATIONNEMENT EN PRESQU’ÎLE </vt:lpstr>
      <vt:lpstr>LES MOBILITES ET LE STATIONNEMENT  </vt:lpstr>
      <vt:lpstr>LES MOBILITES ET LE STATIONNEMENT  </vt:lpstr>
      <vt:lpstr> LA SECURITE </vt:lpstr>
      <vt:lpstr>L’AMENAGEMENT DE LA RIVE DROITE DU RHÔNE  (actions menées jusqu’à ce jour)</vt:lpstr>
      <vt:lpstr>L’AMENAGEMENT DE LA RIVE DROITE DU RHÔNE  (actions menées jusqu’à ce jour)</vt:lpstr>
      <vt:lpstr> LES PROJETS DE TRANSPORTS EN COMMUN (actions menées jusqu’à ce jour) </vt:lpstr>
      <vt:lpstr>  LES ACTIVITES CONVIVIALES </vt:lpstr>
      <vt:lpstr> LES RELATIONS AVEC LES ADHERENTS </vt:lpstr>
      <vt:lpstr>  </vt:lpstr>
      <vt:lpstr>  </vt:lpstr>
      <vt:lpstr>  RAPPORT  FINANCIER </vt:lpstr>
      <vt:lpstr>Présentation des comptes 2021 (L’année comptable va du 1er octobre 2020 au 30 septembre 2021)</vt:lpstr>
      <vt:lpstr>Recettes et dépenses de fonctionnement courant</vt:lpstr>
      <vt:lpstr>Recettes et dépenses pour des actions particulières</vt:lpstr>
      <vt:lpstr>Recettes et dépenses totales</vt:lpstr>
      <vt:lpstr>Montant des avoirs</vt:lpstr>
      <vt:lpstr>  RAPPORT  FINANCIER </vt:lpstr>
      <vt:lpstr> CONSEIL D’ADMINISTRATION  </vt:lpstr>
      <vt:lpstr> CONSEIL D’ADMINISTRATION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ASSEMBLEE GENERALE EXTRAORDINAIRE</dc:title>
  <dc:creator>Bernard Colombaud</dc:creator>
  <cp:lastModifiedBy>Bernard Colombaud</cp:lastModifiedBy>
  <cp:revision>395</cp:revision>
  <dcterms:created xsi:type="dcterms:W3CDTF">2017-01-20T06:51:04Z</dcterms:created>
  <dcterms:modified xsi:type="dcterms:W3CDTF">2022-01-27T14:44:59Z</dcterms:modified>
</cp:coreProperties>
</file>